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56" r:id="rId2"/>
    <p:sldId id="276" r:id="rId3"/>
    <p:sldId id="322" r:id="rId4"/>
    <p:sldId id="326" r:id="rId5"/>
    <p:sldId id="314" r:id="rId6"/>
    <p:sldId id="297" r:id="rId7"/>
    <p:sldId id="301" r:id="rId8"/>
    <p:sldId id="298" r:id="rId9"/>
    <p:sldId id="328" r:id="rId10"/>
    <p:sldId id="300" r:id="rId11"/>
    <p:sldId id="327" r:id="rId12"/>
    <p:sldId id="323" r:id="rId13"/>
    <p:sldId id="324" r:id="rId14"/>
    <p:sldId id="325" r:id="rId15"/>
    <p:sldId id="313" r:id="rId16"/>
    <p:sldId id="277" r:id="rId17"/>
    <p:sldId id="318" r:id="rId18"/>
    <p:sldId id="308" r:id="rId19"/>
    <p:sldId id="317" r:id="rId20"/>
    <p:sldId id="333" r:id="rId21"/>
    <p:sldId id="329" r:id="rId22"/>
    <p:sldId id="330" r:id="rId23"/>
    <p:sldId id="331" r:id="rId24"/>
    <p:sldId id="312" r:id="rId25"/>
    <p:sldId id="319" r:id="rId26"/>
    <p:sldId id="309" r:id="rId27"/>
    <p:sldId id="311" r:id="rId28"/>
    <p:sldId id="332" r:id="rId29"/>
    <p:sldId id="292" r:id="rId30"/>
    <p:sldId id="31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833" autoAdjust="0"/>
  </p:normalViewPr>
  <p:slideViewPr>
    <p:cSldViewPr>
      <p:cViewPr varScale="1">
        <p:scale>
          <a:sx n="70" d="100"/>
          <a:sy n="70" d="100"/>
        </p:scale>
        <p:origin x="73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672EE-6952-442C-878D-1001A16B1E1C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7BD377-5C83-45DE-A5BB-5FE95AAFA74B}">
      <dgm:prSet phldrT="[Text]"/>
      <dgm:spPr/>
      <dgm:t>
        <a:bodyPr/>
        <a:lstStyle/>
        <a:p>
          <a:pPr algn="ctr"/>
          <a:r>
            <a:rPr lang="en-US" b="1" dirty="0"/>
            <a:t>Benefits</a:t>
          </a:r>
        </a:p>
      </dgm:t>
    </dgm:pt>
    <dgm:pt modelId="{8A3E513F-F1EE-46CD-85D5-7DB13B2A552C}" type="parTrans" cxnId="{A20165AB-13BA-439E-B20C-050F250F3ED8}">
      <dgm:prSet/>
      <dgm:spPr/>
      <dgm:t>
        <a:bodyPr/>
        <a:lstStyle/>
        <a:p>
          <a:endParaRPr lang="en-US"/>
        </a:p>
      </dgm:t>
    </dgm:pt>
    <dgm:pt modelId="{E8A4FF02-A7F0-4CC0-B7D3-DC897DA1FBD4}" type="sibTrans" cxnId="{A20165AB-13BA-439E-B20C-050F250F3ED8}">
      <dgm:prSet/>
      <dgm:spPr/>
      <dgm:t>
        <a:bodyPr/>
        <a:lstStyle/>
        <a:p>
          <a:endParaRPr lang="en-US"/>
        </a:p>
      </dgm:t>
    </dgm:pt>
    <dgm:pt modelId="{8B5437BD-025D-4690-A66A-13BFE43BF07C}">
      <dgm:prSet phldrT="[Text]"/>
      <dgm:spPr/>
      <dgm:t>
        <a:bodyPr/>
        <a:lstStyle/>
        <a:p>
          <a:pPr algn="ctr"/>
          <a:r>
            <a:rPr lang="en-US" b="1" dirty="0"/>
            <a:t>Limitations</a:t>
          </a:r>
        </a:p>
      </dgm:t>
    </dgm:pt>
    <dgm:pt modelId="{F0F32540-B826-43A8-ADD2-87A2967C9D83}" type="parTrans" cxnId="{E80AB025-B635-4379-8B8A-5CC84B6C39D0}">
      <dgm:prSet/>
      <dgm:spPr/>
      <dgm:t>
        <a:bodyPr/>
        <a:lstStyle/>
        <a:p>
          <a:endParaRPr lang="en-US"/>
        </a:p>
      </dgm:t>
    </dgm:pt>
    <dgm:pt modelId="{7862F076-1EA5-478C-9617-54C82245E481}" type="sibTrans" cxnId="{E80AB025-B635-4379-8B8A-5CC84B6C39D0}">
      <dgm:prSet/>
      <dgm:spPr/>
      <dgm:t>
        <a:bodyPr/>
        <a:lstStyle/>
        <a:p>
          <a:endParaRPr lang="en-US"/>
        </a:p>
      </dgm:t>
    </dgm:pt>
    <dgm:pt modelId="{B3986FD7-EA6C-445E-913C-684DAFF1CC93}">
      <dgm:prSet/>
      <dgm:spPr/>
      <dgm:t>
        <a:bodyPr/>
        <a:lstStyle/>
        <a:p>
          <a:pPr algn="l"/>
          <a:r>
            <a:rPr lang="en-US" dirty="0"/>
            <a:t>No restrictions on the form  of the internal strain energy</a:t>
          </a:r>
        </a:p>
      </dgm:t>
    </dgm:pt>
    <dgm:pt modelId="{7A69A678-BA1C-46AD-8B00-9BCC65A0EFA2}" type="parTrans" cxnId="{B54AE5E4-2E8F-40BB-B92B-F02D355C3D41}">
      <dgm:prSet/>
      <dgm:spPr/>
      <dgm:t>
        <a:bodyPr/>
        <a:lstStyle/>
        <a:p>
          <a:endParaRPr lang="en-US"/>
        </a:p>
      </dgm:t>
    </dgm:pt>
    <dgm:pt modelId="{F42F62BC-7FD0-4347-85B8-201474FE37C3}" type="sibTrans" cxnId="{B54AE5E4-2E8F-40BB-B92B-F02D355C3D41}">
      <dgm:prSet/>
      <dgm:spPr/>
      <dgm:t>
        <a:bodyPr/>
        <a:lstStyle/>
        <a:p>
          <a:endParaRPr lang="en-US"/>
        </a:p>
      </dgm:t>
    </dgm:pt>
    <dgm:pt modelId="{4646C89E-817D-432D-8060-2FF1CCDC66FF}">
      <dgm:prSet/>
      <dgm:spPr/>
      <dgm:t>
        <a:bodyPr/>
        <a:lstStyle/>
        <a:p>
          <a:pPr algn="l"/>
          <a:r>
            <a:rPr lang="en-US" dirty="0"/>
            <a:t>Good generality inherited by the Cosserat rod theory</a:t>
          </a:r>
        </a:p>
      </dgm:t>
    </dgm:pt>
    <dgm:pt modelId="{AA4BAD46-05D1-441B-BAD5-295E1D0DCAD8}" type="parTrans" cxnId="{24771B5D-6F69-4BB9-AB22-0DCB72BB4271}">
      <dgm:prSet/>
      <dgm:spPr/>
      <dgm:t>
        <a:bodyPr/>
        <a:lstStyle/>
        <a:p>
          <a:endParaRPr lang="en-US"/>
        </a:p>
      </dgm:t>
    </dgm:pt>
    <dgm:pt modelId="{1A335654-2E67-4776-B64D-F65CCCEE346D}" type="sibTrans" cxnId="{24771B5D-6F69-4BB9-AB22-0DCB72BB4271}">
      <dgm:prSet/>
      <dgm:spPr/>
      <dgm:t>
        <a:bodyPr/>
        <a:lstStyle/>
        <a:p>
          <a:endParaRPr lang="en-US"/>
        </a:p>
      </dgm:t>
    </dgm:pt>
    <dgm:pt modelId="{0410F0C7-B914-40B1-BD36-0C3124E074FE}">
      <dgm:prSet/>
      <dgm:spPr/>
      <dgm:t>
        <a:bodyPr/>
        <a:lstStyle/>
        <a:p>
          <a:pPr algn="l"/>
          <a:r>
            <a:rPr lang="en-US" dirty="0"/>
            <a:t>Suitable for control purpose</a:t>
          </a:r>
        </a:p>
      </dgm:t>
    </dgm:pt>
    <dgm:pt modelId="{5A7B704A-2856-4279-84CD-7E07A236D398}" type="parTrans" cxnId="{D9C6F1D3-069B-4B46-9B18-EBC7C92BDC60}">
      <dgm:prSet/>
      <dgm:spPr/>
      <dgm:t>
        <a:bodyPr/>
        <a:lstStyle/>
        <a:p>
          <a:endParaRPr lang="en-US"/>
        </a:p>
      </dgm:t>
    </dgm:pt>
    <dgm:pt modelId="{EFB43E19-B91C-4B0C-82E7-1463A250069C}" type="sibTrans" cxnId="{D9C6F1D3-069B-4B46-9B18-EBC7C92BDC60}">
      <dgm:prSet/>
      <dgm:spPr/>
      <dgm:t>
        <a:bodyPr/>
        <a:lstStyle/>
        <a:p>
          <a:endParaRPr lang="en-US"/>
        </a:p>
      </dgm:t>
    </dgm:pt>
    <dgm:pt modelId="{B7D07D66-608B-4207-9E52-768BE413C417}">
      <dgm:prSet/>
      <dgm:spPr/>
      <dgm:t>
        <a:bodyPr/>
        <a:lstStyle/>
        <a:p>
          <a:pPr algn="l"/>
          <a:r>
            <a:rPr lang="en-US" dirty="0"/>
            <a:t>Unique framework to transduce traditional robotics results to the soft robotics practice</a:t>
          </a:r>
        </a:p>
      </dgm:t>
    </dgm:pt>
    <dgm:pt modelId="{934EBEF9-022A-456D-910D-7F84449DB86F}" type="parTrans" cxnId="{CA56AD1F-B6C4-4C03-B008-325ED1A12AF0}">
      <dgm:prSet/>
      <dgm:spPr/>
      <dgm:t>
        <a:bodyPr/>
        <a:lstStyle/>
        <a:p>
          <a:endParaRPr lang="en-US"/>
        </a:p>
      </dgm:t>
    </dgm:pt>
    <dgm:pt modelId="{A5A3D961-9710-4B63-94C2-90DE323DF211}" type="sibTrans" cxnId="{CA56AD1F-B6C4-4C03-B008-325ED1A12AF0}">
      <dgm:prSet/>
      <dgm:spPr/>
      <dgm:t>
        <a:bodyPr/>
        <a:lstStyle/>
        <a:p>
          <a:endParaRPr lang="en-US"/>
        </a:p>
      </dgm:t>
    </dgm:pt>
    <dgm:pt modelId="{89D8A8B5-4ED5-4E8E-B07F-DEDA6AA44332}">
      <dgm:prSet phldrT="[Text]"/>
      <dgm:spPr/>
      <dgm:t>
        <a:bodyPr/>
        <a:lstStyle/>
        <a:p>
          <a:pPr algn="l"/>
          <a:r>
            <a:rPr lang="en-US" dirty="0"/>
            <a:t>Cross-section deformations are kinematically not allowed</a:t>
          </a:r>
        </a:p>
      </dgm:t>
    </dgm:pt>
    <dgm:pt modelId="{2E3401F6-03F0-477B-97E0-41CE1F6D0857}" type="parTrans" cxnId="{EDE66463-0892-4F9E-B93C-EB1CE4A19C37}">
      <dgm:prSet/>
      <dgm:spPr/>
      <dgm:t>
        <a:bodyPr/>
        <a:lstStyle/>
        <a:p>
          <a:endParaRPr lang="en-US"/>
        </a:p>
      </dgm:t>
    </dgm:pt>
    <dgm:pt modelId="{0752F9C6-549C-42FB-B5B8-4CBD3F747A71}" type="sibTrans" cxnId="{EDE66463-0892-4F9E-B93C-EB1CE4A19C37}">
      <dgm:prSet/>
      <dgm:spPr/>
      <dgm:t>
        <a:bodyPr/>
        <a:lstStyle/>
        <a:p>
          <a:endParaRPr lang="en-US"/>
        </a:p>
      </dgm:t>
    </dgm:pt>
    <dgm:pt modelId="{6855A91A-226A-4F57-8C82-95D1E9F0FF22}">
      <dgm:prSet phldrT="[Text]"/>
      <dgm:spPr/>
      <dgm:t>
        <a:bodyPr/>
        <a:lstStyle/>
        <a:p>
          <a:pPr algn="l"/>
          <a:r>
            <a:rPr lang="en-US" dirty="0"/>
            <a:t>Only one dimensional media are considered</a:t>
          </a:r>
        </a:p>
      </dgm:t>
    </dgm:pt>
    <dgm:pt modelId="{AF843BEC-1F10-4340-A92B-B8495018DB87}" type="parTrans" cxnId="{B81AC39A-A56B-4E6D-95D6-334AFB6D1842}">
      <dgm:prSet/>
      <dgm:spPr/>
      <dgm:t>
        <a:bodyPr/>
        <a:lstStyle/>
        <a:p>
          <a:endParaRPr lang="en-US"/>
        </a:p>
      </dgm:t>
    </dgm:pt>
    <dgm:pt modelId="{2AE86B8F-4B6B-4F62-9AD0-E7CF01CE4E24}" type="sibTrans" cxnId="{B81AC39A-A56B-4E6D-95D6-334AFB6D1842}">
      <dgm:prSet/>
      <dgm:spPr/>
      <dgm:t>
        <a:bodyPr/>
        <a:lstStyle/>
        <a:p>
          <a:endParaRPr lang="en-US"/>
        </a:p>
      </dgm:t>
    </dgm:pt>
    <dgm:pt modelId="{87848EDC-761F-4A91-9F43-720FD20D4132}">
      <dgm:prSet phldrT="[Text]"/>
      <dgm:spPr/>
      <dgm:t>
        <a:bodyPr/>
        <a:lstStyle/>
        <a:p>
          <a:pPr algn="l"/>
          <a:r>
            <a:rPr lang="en-US" dirty="0"/>
            <a:t>No off-the-shelf software available</a:t>
          </a:r>
        </a:p>
      </dgm:t>
    </dgm:pt>
    <dgm:pt modelId="{459EB0AD-1CFD-4F77-B7C1-3F67A05BE498}" type="parTrans" cxnId="{72F91658-885D-46F4-B441-7CC9AF2847D1}">
      <dgm:prSet/>
      <dgm:spPr/>
      <dgm:t>
        <a:bodyPr/>
        <a:lstStyle/>
        <a:p>
          <a:endParaRPr lang="en-US"/>
        </a:p>
      </dgm:t>
    </dgm:pt>
    <dgm:pt modelId="{23C62C34-D221-4233-87C9-55EF094180E2}" type="sibTrans" cxnId="{72F91658-885D-46F4-B441-7CC9AF2847D1}">
      <dgm:prSet/>
      <dgm:spPr/>
      <dgm:t>
        <a:bodyPr/>
        <a:lstStyle/>
        <a:p>
          <a:endParaRPr lang="en-US"/>
        </a:p>
      </dgm:t>
    </dgm:pt>
    <dgm:pt modelId="{4C90112A-0263-4488-8693-1AE8BF1BE299}" type="pres">
      <dgm:prSet presAssocID="{125672EE-6952-442C-878D-1001A16B1E1C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65C0DE-B85C-4698-AB72-CF39BD21D9C6}" type="pres">
      <dgm:prSet presAssocID="{125672EE-6952-442C-878D-1001A16B1E1C}" presName="Background" presStyleLbl="bgImgPlace1" presStyleIdx="0" presStyleCnt="1"/>
      <dgm:spPr/>
    </dgm:pt>
    <dgm:pt modelId="{05707F26-072E-4C49-AC4A-17836AA31014}" type="pres">
      <dgm:prSet presAssocID="{125672EE-6952-442C-878D-1001A16B1E1C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98750-D272-46ED-9A32-6BCF19492FCE}" type="pres">
      <dgm:prSet presAssocID="{125672EE-6952-442C-878D-1001A16B1E1C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051AC-D979-455C-851B-25943CD7BD25}" type="pres">
      <dgm:prSet presAssocID="{125672EE-6952-442C-878D-1001A16B1E1C}" presName="Plus" presStyleLbl="alignNode1" presStyleIdx="0" presStyleCnt="2"/>
      <dgm:spPr/>
    </dgm:pt>
    <dgm:pt modelId="{8D82E560-C3A0-467A-8496-6B70F404CFB7}" type="pres">
      <dgm:prSet presAssocID="{125672EE-6952-442C-878D-1001A16B1E1C}" presName="Minus" presStyleLbl="alignNode1" presStyleIdx="1" presStyleCnt="2"/>
      <dgm:spPr/>
    </dgm:pt>
    <dgm:pt modelId="{0ADE2DCE-1F9E-4977-B315-F3346392C44A}" type="pres">
      <dgm:prSet presAssocID="{125672EE-6952-442C-878D-1001A16B1E1C}" presName="Divider" presStyleLbl="parChTrans1D1" presStyleIdx="0" presStyleCnt="1"/>
      <dgm:spPr/>
    </dgm:pt>
  </dgm:ptLst>
  <dgm:cxnLst>
    <dgm:cxn modelId="{4C132ABA-2C1F-4C31-9E68-78D54F3988C7}" type="presOf" srcId="{125672EE-6952-442C-878D-1001A16B1E1C}" destId="{4C90112A-0263-4488-8693-1AE8BF1BE299}" srcOrd="0" destOrd="0" presId="urn:microsoft.com/office/officeart/2009/3/layout/PlusandMinus"/>
    <dgm:cxn modelId="{CA56AD1F-B6C4-4C03-B008-325ED1A12AF0}" srcId="{B47BD377-5C83-45DE-A5BB-5FE95AAFA74B}" destId="{B7D07D66-608B-4207-9E52-768BE413C417}" srcOrd="3" destOrd="0" parTransId="{934EBEF9-022A-456D-910D-7F84449DB86F}" sibTransId="{A5A3D961-9710-4B63-94C2-90DE323DF211}"/>
    <dgm:cxn modelId="{A20165AB-13BA-439E-B20C-050F250F3ED8}" srcId="{125672EE-6952-442C-878D-1001A16B1E1C}" destId="{B47BD377-5C83-45DE-A5BB-5FE95AAFA74B}" srcOrd="0" destOrd="0" parTransId="{8A3E513F-F1EE-46CD-85D5-7DB13B2A552C}" sibTransId="{E8A4FF02-A7F0-4CC0-B7D3-DC897DA1FBD4}"/>
    <dgm:cxn modelId="{24771B5D-6F69-4BB9-AB22-0DCB72BB4271}" srcId="{B47BD377-5C83-45DE-A5BB-5FE95AAFA74B}" destId="{4646C89E-817D-432D-8060-2FF1CCDC66FF}" srcOrd="1" destOrd="0" parTransId="{AA4BAD46-05D1-441B-BAD5-295E1D0DCAD8}" sibTransId="{1A335654-2E67-4776-B64D-F65CCCEE346D}"/>
    <dgm:cxn modelId="{E80AB025-B635-4379-8B8A-5CC84B6C39D0}" srcId="{125672EE-6952-442C-878D-1001A16B1E1C}" destId="{8B5437BD-025D-4690-A66A-13BFE43BF07C}" srcOrd="1" destOrd="0" parTransId="{F0F32540-B826-43A8-ADD2-87A2967C9D83}" sibTransId="{7862F076-1EA5-478C-9617-54C82245E481}"/>
    <dgm:cxn modelId="{19AB9587-9FA5-44F4-8D69-3D71F9B6D18C}" type="presOf" srcId="{4646C89E-817D-432D-8060-2FF1CCDC66FF}" destId="{05707F26-072E-4C49-AC4A-17836AA31014}" srcOrd="0" destOrd="2" presId="urn:microsoft.com/office/officeart/2009/3/layout/PlusandMinus"/>
    <dgm:cxn modelId="{3A30770F-EDC2-444E-A644-E8F441E7EBDE}" type="presOf" srcId="{B3986FD7-EA6C-445E-913C-684DAFF1CC93}" destId="{05707F26-072E-4C49-AC4A-17836AA31014}" srcOrd="0" destOrd="1" presId="urn:microsoft.com/office/officeart/2009/3/layout/PlusandMinus"/>
    <dgm:cxn modelId="{6F81C96B-D3DC-4F77-B908-A61F21824D45}" type="presOf" srcId="{6855A91A-226A-4F57-8C82-95D1E9F0FF22}" destId="{61E98750-D272-46ED-9A32-6BCF19492FCE}" srcOrd="0" destOrd="2" presId="urn:microsoft.com/office/officeart/2009/3/layout/PlusandMinus"/>
    <dgm:cxn modelId="{677D435E-CE38-492A-A540-D01469403AA2}" type="presOf" srcId="{89D8A8B5-4ED5-4E8E-B07F-DEDA6AA44332}" destId="{61E98750-D272-46ED-9A32-6BCF19492FCE}" srcOrd="0" destOrd="1" presId="urn:microsoft.com/office/officeart/2009/3/layout/PlusandMinus"/>
    <dgm:cxn modelId="{3ADE41A3-8C26-41D5-BD8B-C22EDCDE8846}" type="presOf" srcId="{87848EDC-761F-4A91-9F43-720FD20D4132}" destId="{61E98750-D272-46ED-9A32-6BCF19492FCE}" srcOrd="0" destOrd="3" presId="urn:microsoft.com/office/officeart/2009/3/layout/PlusandMinus"/>
    <dgm:cxn modelId="{B81AC39A-A56B-4E6D-95D6-334AFB6D1842}" srcId="{8B5437BD-025D-4690-A66A-13BFE43BF07C}" destId="{6855A91A-226A-4F57-8C82-95D1E9F0FF22}" srcOrd="1" destOrd="0" parTransId="{AF843BEC-1F10-4340-A92B-B8495018DB87}" sibTransId="{2AE86B8F-4B6B-4F62-9AD0-E7CF01CE4E24}"/>
    <dgm:cxn modelId="{E251D382-B492-49BB-99D1-0731B51F7E6C}" type="presOf" srcId="{B47BD377-5C83-45DE-A5BB-5FE95AAFA74B}" destId="{05707F26-072E-4C49-AC4A-17836AA31014}" srcOrd="0" destOrd="0" presId="urn:microsoft.com/office/officeart/2009/3/layout/PlusandMinus"/>
    <dgm:cxn modelId="{D9C6F1D3-069B-4B46-9B18-EBC7C92BDC60}" srcId="{B47BD377-5C83-45DE-A5BB-5FE95AAFA74B}" destId="{0410F0C7-B914-40B1-BD36-0C3124E074FE}" srcOrd="2" destOrd="0" parTransId="{5A7B704A-2856-4279-84CD-7E07A236D398}" sibTransId="{EFB43E19-B91C-4B0C-82E7-1463A250069C}"/>
    <dgm:cxn modelId="{6BAB5A54-9DB1-4706-94ED-6F3BDB35A06D}" type="presOf" srcId="{0410F0C7-B914-40B1-BD36-0C3124E074FE}" destId="{05707F26-072E-4C49-AC4A-17836AA31014}" srcOrd="0" destOrd="3" presId="urn:microsoft.com/office/officeart/2009/3/layout/PlusandMinus"/>
    <dgm:cxn modelId="{C94CFCFE-180B-4A2B-A684-EA8E8D706244}" type="presOf" srcId="{8B5437BD-025D-4690-A66A-13BFE43BF07C}" destId="{61E98750-D272-46ED-9A32-6BCF19492FCE}" srcOrd="0" destOrd="0" presId="urn:microsoft.com/office/officeart/2009/3/layout/PlusandMinus"/>
    <dgm:cxn modelId="{B54AE5E4-2E8F-40BB-B92B-F02D355C3D41}" srcId="{B47BD377-5C83-45DE-A5BB-5FE95AAFA74B}" destId="{B3986FD7-EA6C-445E-913C-684DAFF1CC93}" srcOrd="0" destOrd="0" parTransId="{7A69A678-BA1C-46AD-8B00-9BCC65A0EFA2}" sibTransId="{F42F62BC-7FD0-4347-85B8-201474FE37C3}"/>
    <dgm:cxn modelId="{AA234A1E-BF0A-4A5E-A620-5DD57F1C8C0D}" type="presOf" srcId="{B7D07D66-608B-4207-9E52-768BE413C417}" destId="{05707F26-072E-4C49-AC4A-17836AA31014}" srcOrd="0" destOrd="4" presId="urn:microsoft.com/office/officeart/2009/3/layout/PlusandMinus"/>
    <dgm:cxn modelId="{EDE66463-0892-4F9E-B93C-EB1CE4A19C37}" srcId="{8B5437BD-025D-4690-A66A-13BFE43BF07C}" destId="{89D8A8B5-4ED5-4E8E-B07F-DEDA6AA44332}" srcOrd="0" destOrd="0" parTransId="{2E3401F6-03F0-477B-97E0-41CE1F6D0857}" sibTransId="{0752F9C6-549C-42FB-B5B8-4CBD3F747A71}"/>
    <dgm:cxn modelId="{72F91658-885D-46F4-B441-7CC9AF2847D1}" srcId="{8B5437BD-025D-4690-A66A-13BFE43BF07C}" destId="{87848EDC-761F-4A91-9F43-720FD20D4132}" srcOrd="2" destOrd="0" parTransId="{459EB0AD-1CFD-4F77-B7C1-3F67A05BE498}" sibTransId="{23C62C34-D221-4233-87C9-55EF094180E2}"/>
    <dgm:cxn modelId="{9A670316-ACDC-4A30-88C4-B74D2E84654E}" type="presParOf" srcId="{4C90112A-0263-4488-8693-1AE8BF1BE299}" destId="{8C65C0DE-B85C-4698-AB72-CF39BD21D9C6}" srcOrd="0" destOrd="0" presId="urn:microsoft.com/office/officeart/2009/3/layout/PlusandMinus"/>
    <dgm:cxn modelId="{CC06F018-B55F-4759-8F21-295522F3A52C}" type="presParOf" srcId="{4C90112A-0263-4488-8693-1AE8BF1BE299}" destId="{05707F26-072E-4C49-AC4A-17836AA31014}" srcOrd="1" destOrd="0" presId="urn:microsoft.com/office/officeart/2009/3/layout/PlusandMinus"/>
    <dgm:cxn modelId="{78892A94-9DF0-460C-AD93-3CFF989D6DDB}" type="presParOf" srcId="{4C90112A-0263-4488-8693-1AE8BF1BE299}" destId="{61E98750-D272-46ED-9A32-6BCF19492FCE}" srcOrd="2" destOrd="0" presId="urn:microsoft.com/office/officeart/2009/3/layout/PlusandMinus"/>
    <dgm:cxn modelId="{5F5647D2-0873-43FE-89FB-27A9BC5CBA2E}" type="presParOf" srcId="{4C90112A-0263-4488-8693-1AE8BF1BE299}" destId="{A52051AC-D979-455C-851B-25943CD7BD25}" srcOrd="3" destOrd="0" presId="urn:microsoft.com/office/officeart/2009/3/layout/PlusandMinus"/>
    <dgm:cxn modelId="{7B4EED5A-4E0B-4098-B6BD-93A79386A86C}" type="presParOf" srcId="{4C90112A-0263-4488-8693-1AE8BF1BE299}" destId="{8D82E560-C3A0-467A-8496-6B70F404CFB7}" srcOrd="4" destOrd="0" presId="urn:microsoft.com/office/officeart/2009/3/layout/PlusandMinus"/>
    <dgm:cxn modelId="{28AFD376-9BF8-46F7-8FA9-9BD2AA61C148}" type="presParOf" srcId="{4C90112A-0263-4488-8693-1AE8BF1BE299}" destId="{0ADE2DCE-1F9E-4977-B315-F3346392C44A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5C0DE-B85C-4698-AB72-CF39BD21D9C6}">
      <dsp:nvSpPr>
        <dsp:cNvPr id="0" name=""/>
        <dsp:cNvSpPr/>
      </dsp:nvSpPr>
      <dsp:spPr>
        <a:xfrm>
          <a:off x="548640" y="935836"/>
          <a:ext cx="5303520" cy="2740826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07F26-072E-4C49-AC4A-17836AA31014}">
      <dsp:nvSpPr>
        <dsp:cNvPr id="0" name=""/>
        <dsp:cNvSpPr/>
      </dsp:nvSpPr>
      <dsp:spPr>
        <a:xfrm>
          <a:off x="707136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Benefits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No restrictions on the form  of the internal strain energy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Good generality inherited by the Cosserat rod theory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Suitable for control purpose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Unique framework to transduce traditional robotics results to the soft robotics practice</a:t>
          </a:r>
        </a:p>
      </dsp:txBody>
      <dsp:txXfrm>
        <a:off x="707136" y="1256379"/>
        <a:ext cx="2462784" cy="2344743"/>
      </dsp:txXfrm>
    </dsp:sp>
    <dsp:sp modelId="{61E98750-D272-46ED-9A32-6BCF19492FCE}">
      <dsp:nvSpPr>
        <dsp:cNvPr id="0" name=""/>
        <dsp:cNvSpPr/>
      </dsp:nvSpPr>
      <dsp:spPr>
        <a:xfrm>
          <a:off x="3224784" y="1256379"/>
          <a:ext cx="2462784" cy="234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Limitations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Cross-section deformations are kinematically not allowed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Only one dimensional media are considered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No off-the-shelf software available</a:t>
          </a:r>
        </a:p>
      </dsp:txBody>
      <dsp:txXfrm>
        <a:off x="3224784" y="1256379"/>
        <a:ext cx="2462784" cy="2344743"/>
      </dsp:txXfrm>
    </dsp:sp>
    <dsp:sp modelId="{A52051AC-D979-455C-851B-25943CD7BD25}">
      <dsp:nvSpPr>
        <dsp:cNvPr id="0" name=""/>
        <dsp:cNvSpPr/>
      </dsp:nvSpPr>
      <dsp:spPr>
        <a:xfrm>
          <a:off x="0" y="387336"/>
          <a:ext cx="1036320" cy="1036320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2E560-C3A0-467A-8496-6B70F404CFB7}">
      <dsp:nvSpPr>
        <dsp:cNvPr id="0" name=""/>
        <dsp:cNvSpPr/>
      </dsp:nvSpPr>
      <dsp:spPr>
        <a:xfrm>
          <a:off x="5120640" y="760022"/>
          <a:ext cx="975360" cy="334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E2DCE-1F9E-4977-B315-F3346392C44A}">
      <dsp:nvSpPr>
        <dsp:cNvPr id="0" name=""/>
        <dsp:cNvSpPr/>
      </dsp:nvSpPr>
      <dsp:spPr>
        <a:xfrm>
          <a:off x="3200400" y="1261393"/>
          <a:ext cx="609" cy="2239456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6A720-3B99-4A18-9406-17D4C27AF976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9EFA7-260A-417F-B06F-BB6532C59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81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3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3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37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8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5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7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EFA7-260A-417F-B06F-BB6532C59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8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9752" y="3095625"/>
            <a:ext cx="8158163" cy="869950"/>
          </a:xfrm>
        </p:spPr>
        <p:txBody>
          <a:bodyPr/>
          <a:lstStyle>
            <a:lvl1pPr>
              <a:lnSpc>
                <a:spcPct val="90000"/>
              </a:lnSpc>
              <a:defRPr sz="2325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752" y="4000504"/>
            <a:ext cx="8164513" cy="595313"/>
          </a:xfrm>
        </p:spPr>
        <p:txBody>
          <a:bodyPr/>
          <a:lstStyle>
            <a:lvl1pPr>
              <a:defRPr sz="1425"/>
            </a:lvl1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" b="-1"/>
          <a:stretch/>
        </p:blipFill>
        <p:spPr>
          <a:xfrm rot="10800000" flipH="1" flipV="1">
            <a:off x="5334000" y="6463"/>
            <a:ext cx="3810000" cy="3018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5373404"/>
            <a:ext cx="4464271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2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4"/>
            <a:ext cx="2008188" cy="53244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8639" y="457204"/>
            <a:ext cx="5872162" cy="532447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3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762000"/>
            <a:ext cx="5486400" cy="253365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583494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7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8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640" y="1436689"/>
            <a:ext cx="1827212" cy="43449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08251" y="1436689"/>
            <a:ext cx="1827213" cy="43449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4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9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5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8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52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57200"/>
            <a:ext cx="80279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HEADLINE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40" y="1436689"/>
            <a:ext cx="380682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00201" y="6419854"/>
            <a:ext cx="1027112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0000"/>
              </a:lnSpc>
              <a:defRPr sz="1125" baseline="0"/>
            </a:lvl1pPr>
          </a:lstStyle>
          <a:p>
            <a:fld id="{CDDC8E33-6712-4225-AC18-EE46D9204A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6200775"/>
            <a:ext cx="9144000" cy="0"/>
          </a:xfrm>
          <a:prstGeom prst="line">
            <a:avLst/>
          </a:prstGeom>
          <a:noFill/>
          <a:ln w="1905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Arial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34" y="6260710"/>
            <a:ext cx="607566" cy="597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r="78027" b="-1410"/>
          <a:stretch/>
        </p:blipFill>
        <p:spPr>
          <a:xfrm>
            <a:off x="0" y="6225861"/>
            <a:ext cx="1600200" cy="6321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+mj-lt"/>
          <a:ea typeface="+mj-ea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  <a:cs typeface="MS PGothic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>
          <a:solidFill>
            <a:schemeClr val="tx2"/>
          </a:solidFill>
          <a:latin typeface="Arial" pitchFamily="34" charset="0"/>
          <a:ea typeface="MS PGothic" pitchFamily="34" charset="-128"/>
        </a:defRPr>
      </a:lvl9pPr>
    </p:titleStyle>
    <p:bodyStyle>
      <a:lvl1pPr marL="257175" indent="-257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  <a:ea typeface="+mn-ea"/>
          <a:cs typeface="MS PGothic" charset="0"/>
        </a:defRPr>
      </a:lvl1pPr>
      <a:lvl2pPr marL="85725" indent="257175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bg2"/>
          </a:solidFill>
          <a:latin typeface="+mn-lt"/>
          <a:ea typeface="+mn-ea"/>
          <a:cs typeface="MS PGothic" charset="0"/>
        </a:defRPr>
      </a:lvl2pPr>
      <a:lvl3pPr marL="8572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MS PGothic" charset="0"/>
        </a:defRPr>
      </a:lvl3pPr>
      <a:lvl4pPr marL="12001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  <a:cs typeface="MS PGothic" charset="0"/>
        </a:defRPr>
      </a:lvl4pPr>
      <a:lvl5pPr marL="15430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cs typeface="MS PGothic" charset="0"/>
        </a:defRPr>
      </a:lvl5pPr>
      <a:lvl6pPr marL="18859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lnSpc>
          <a:spcPct val="70000"/>
        </a:lnSpc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15" Type="http://schemas.openxmlformats.org/officeDocument/2006/relationships/image" Target="../media/image63.png"/><Relationship Id="rId4" Type="http://schemas.openxmlformats.org/officeDocument/2006/relationships/image" Target="../media/image6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70.png"/><Relationship Id="rId7" Type="http://schemas.openxmlformats.org/officeDocument/2006/relationships/image" Target="../media/image2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4.png"/><Relationship Id="rId4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8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7.png"/><Relationship Id="rId15" Type="http://schemas.openxmlformats.org/officeDocument/2006/relationships/image" Target="../media/image63.png"/><Relationship Id="rId10" Type="http://schemas.openxmlformats.org/officeDocument/2006/relationships/image" Target="../media/image23.png"/><Relationship Id="rId19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72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7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70.png"/><Relationship Id="rId5" Type="http://schemas.microsoft.com/office/2007/relationships/media" Target="../media/media5.mp4"/><Relationship Id="rId10" Type="http://schemas.openxmlformats.org/officeDocument/2006/relationships/image" Target="../media/image69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0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0.png"/><Relationship Id="rId7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0.png"/><Relationship Id="rId5" Type="http://schemas.openxmlformats.org/officeDocument/2006/relationships/image" Target="../media/image79.png"/><Relationship Id="rId4" Type="http://schemas.openxmlformats.org/officeDocument/2006/relationships/image" Target="../media/image7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770.png"/><Relationship Id="rId7" Type="http://schemas.openxmlformats.org/officeDocument/2006/relationships/image" Target="../media/image80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2947989"/>
            <a:ext cx="8915400" cy="652463"/>
          </a:xfrm>
        </p:spPr>
        <p:txBody>
          <a:bodyPr/>
          <a:lstStyle/>
          <a:p>
            <a:pPr algn="ctr"/>
            <a:r>
              <a:rPr lang="en-US" sz="3600" dirty="0"/>
              <a:t>Screw Theory as a Unified Approach for Rigid, Soft Articulated and Soft Continuum Robots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14652" y="4554887"/>
            <a:ext cx="6123385" cy="474315"/>
          </a:xfrm>
        </p:spPr>
        <p:txBody>
          <a:bodyPr/>
          <a:lstStyle/>
          <a:p>
            <a:pPr marL="0" indent="0" algn="r">
              <a:buNone/>
            </a:pPr>
            <a:r>
              <a:rPr lang="it-IT" dirty="0"/>
              <a:t>Federico Renda</a:t>
            </a:r>
            <a:r>
              <a:rPr lang="it-IT" baseline="30000" dirty="0"/>
              <a:t>12*</a:t>
            </a:r>
            <a:r>
              <a:rPr lang="it-IT" sz="1050" dirty="0"/>
              <a:t> </a:t>
            </a:r>
          </a:p>
          <a:p>
            <a:pPr marL="0" indent="0" algn="r">
              <a:buNone/>
            </a:pPr>
            <a:r>
              <a:rPr lang="it-IT" sz="1050" baseline="30000" dirty="0"/>
              <a:t>*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federico.renda@ku.ac.ae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2060"/>
                </a:solidFill>
              </a:rPr>
              <a:t>June</a:t>
            </a:r>
            <a:r>
              <a:rPr lang="en-US" sz="2000" i="1" dirty="0" smtClean="0">
                <a:solidFill>
                  <a:srgbClr val="002060"/>
                </a:solidFill>
              </a:rPr>
              <a:t>. </a:t>
            </a:r>
            <a:r>
              <a:rPr lang="en-US" sz="2000" i="1" dirty="0" smtClean="0">
                <a:solidFill>
                  <a:srgbClr val="002060"/>
                </a:solidFill>
              </a:rPr>
              <a:t>3</a:t>
            </a:r>
            <a:r>
              <a:rPr lang="en-US" sz="2000" i="1" baseline="30000" dirty="0" smtClean="0">
                <a:solidFill>
                  <a:srgbClr val="002060"/>
                </a:solidFill>
              </a:rPr>
              <a:t>rd</a:t>
            </a:r>
            <a:r>
              <a:rPr lang="en-US" sz="2000" i="1" dirty="0" smtClean="0">
                <a:solidFill>
                  <a:srgbClr val="002060"/>
                </a:solidFill>
              </a:rPr>
              <a:t> 2019, Lille, France.</a:t>
            </a:r>
            <a:endParaRPr lang="en-US" sz="2000" i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0150" y="6324602"/>
            <a:ext cx="7943850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88" baseline="30000" dirty="0"/>
              <a:t>1</a:t>
            </a:r>
            <a:r>
              <a:rPr lang="en-US" sz="788" dirty="0"/>
              <a:t> Department of Mechanical Engineering, Khalifa University, Abu Dhabi, UAE.</a:t>
            </a:r>
          </a:p>
          <a:p>
            <a:pPr algn="r"/>
            <a:r>
              <a:rPr lang="it-IT" sz="788" baseline="30000" dirty="0"/>
              <a:t>2 </a:t>
            </a:r>
            <a:r>
              <a:rPr lang="en-US" sz="788" dirty="0"/>
              <a:t>Khalifa University </a:t>
            </a:r>
            <a:r>
              <a:rPr lang="en-US" sz="788" dirty="0" smtClean="0"/>
              <a:t>Center for Autonomous Robotic System (KU-CARS), </a:t>
            </a:r>
            <a:r>
              <a:rPr lang="en-US" sz="788" dirty="0"/>
              <a:t>Khalifa University, Abu Dhabi, UAE.</a:t>
            </a:r>
          </a:p>
        </p:txBody>
      </p:sp>
    </p:spTree>
    <p:extLst>
      <p:ext uri="{BB962C8B-B14F-4D97-AF65-F5344CB8AC3E}">
        <p14:creationId xmlns:p14="http://schemas.microsoft.com/office/powerpoint/2010/main" val="42541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FROM CONTINUUM TO DISCRETE COSSERAT</a:t>
            </a:r>
            <a:r>
              <a:rPr lang="en-GB" altLang="en-US" sz="2812" dirty="0">
                <a:solidFill>
                  <a:srgbClr val="002060"/>
                </a:solidFill>
              </a:rPr>
              <a:t/>
            </a:r>
            <a:br>
              <a:rPr lang="en-GB" altLang="en-US" sz="2812" dirty="0">
                <a:solidFill>
                  <a:srgbClr val="002060"/>
                </a:solidFill>
              </a:rPr>
            </a:br>
            <a:r>
              <a:rPr lang="en-GB" altLang="en-US" sz="1800" dirty="0">
                <a:solidFill>
                  <a:srgbClr val="002060"/>
                </a:solidFill>
              </a:rPr>
              <a:t>the Constant Strain Approach</a:t>
            </a:r>
            <a:endParaRPr lang="en-GB" altLang="en-US" sz="3600" dirty="0">
              <a:solidFill>
                <a:srgbClr val="002060"/>
              </a:solidFill>
            </a:endParaRPr>
          </a:p>
        </p:txBody>
      </p:sp>
      <p:sp>
        <p:nvSpPr>
          <p:cNvPr id="34" name="CasellaDiTesto 114"/>
          <p:cNvSpPr txBox="1">
            <a:spLocks noChangeArrowheads="1"/>
          </p:cNvSpPr>
          <p:nvPr/>
        </p:nvSpPr>
        <p:spPr bwMode="auto">
          <a:xfrm>
            <a:off x="1" y="1066802"/>
            <a:ext cx="9144000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Dynamics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ttangolo 80"/>
          <p:cNvSpPr>
            <a:spLocks noChangeArrowheads="1"/>
          </p:cNvSpPr>
          <p:nvPr/>
        </p:nvSpPr>
        <p:spPr bwMode="auto">
          <a:xfrm>
            <a:off x="533399" y="2514600"/>
            <a:ext cx="4715202" cy="13272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marL="176213">
              <a:tabLst>
                <a:tab pos="1206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  <a:p>
            <a:pPr>
              <a:tabLst>
                <a:tab pos="177800" algn="l"/>
              </a:tabLst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PDE describing a Cosserat Rod in local frame</a:t>
            </a:r>
          </a:p>
          <a:p>
            <a:pPr>
              <a:tabLst>
                <a:tab pos="177800" algn="l"/>
              </a:tabLst>
              <a:defRPr/>
            </a:pP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sp>
        <p:nvSpPr>
          <p:cNvPr id="35" name="Rettangolo 80"/>
          <p:cNvSpPr>
            <a:spLocks noChangeArrowheads="1"/>
          </p:cNvSpPr>
          <p:nvPr/>
        </p:nvSpPr>
        <p:spPr bwMode="auto">
          <a:xfrm>
            <a:off x="360928" y="4583217"/>
            <a:ext cx="2590800" cy="145706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r>
              <a:rPr lang="en-GB" sz="1200" dirty="0">
                <a:latin typeface="Arial" charset="0"/>
              </a:rPr>
              <a:t>Projection onto the constrained motion subspace</a:t>
            </a:r>
            <a:endParaRPr lang="en-GB" sz="1200" i="1" dirty="0"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219202" y="5278285"/>
                <a:ext cx="1057405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2" y="5278285"/>
                <a:ext cx="1057405" cy="628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tangolo 80"/>
          <p:cNvSpPr>
            <a:spLocks noChangeArrowheads="1"/>
          </p:cNvSpPr>
          <p:nvPr/>
        </p:nvSpPr>
        <p:spPr bwMode="auto">
          <a:xfrm>
            <a:off x="3027929" y="4572000"/>
            <a:ext cx="2763273" cy="152125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marL="342900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KINEMATICS</a:t>
            </a:r>
            <a:endParaRPr lang="en-GB" sz="1617" dirty="0">
              <a:solidFill>
                <a:srgbClr val="000066"/>
              </a:solidFill>
            </a:endParaRPr>
          </a:p>
          <a:p>
            <a:pPr marL="228600">
              <a:defRPr/>
            </a:pPr>
            <a:r>
              <a:rPr lang="en-GB" sz="1200" dirty="0">
                <a:latin typeface="Arial" charset="0"/>
              </a:rPr>
              <a:t>Constrained kinematics</a:t>
            </a:r>
            <a:endParaRPr lang="en-GB" sz="1200" i="1" dirty="0"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485130" y="5147959"/>
                <a:ext cx="17702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30" y="5147959"/>
                <a:ext cx="1770293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020725" y="5532908"/>
                <a:ext cx="2846677" cy="377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725" y="5532908"/>
                <a:ext cx="2846677" cy="377989"/>
              </a:xfrm>
              <a:prstGeom prst="rect">
                <a:avLst/>
              </a:prstGeom>
              <a:blipFill>
                <a:blip r:embed="rId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44"/>
          <p:cNvSpPr/>
          <p:nvPr/>
        </p:nvSpPr>
        <p:spPr bwMode="auto">
          <a:xfrm rot="16200000">
            <a:off x="1343310" y="4008719"/>
            <a:ext cx="626036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6200000">
            <a:off x="3839881" y="4008719"/>
            <a:ext cx="626036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476" y="1122400"/>
            <a:ext cx="2963124" cy="4970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3399" y="3075764"/>
                <a:ext cx="4715202" cy="651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3075764"/>
                <a:ext cx="4715202" cy="651204"/>
              </a:xfrm>
              <a:prstGeom prst="rect">
                <a:avLst/>
              </a:prstGeom>
              <a:blipFill>
                <a:blip r:embed="rId6"/>
                <a:stretch>
                  <a:fillRect t="-1887" r="-168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7"/>
          <p:cNvSpPr>
            <a:spLocks noChangeArrowheads="1"/>
          </p:cNvSpPr>
          <p:nvPr/>
        </p:nvSpPr>
        <p:spPr bwMode="auto">
          <a:xfrm>
            <a:off x="76200" y="1548829"/>
            <a:ext cx="64008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We obtain the generalized dynamics equations for a single soft body </a:t>
            </a:r>
            <a:r>
              <a:rPr lang="en-US" sz="1600" i="1" dirty="0">
                <a:solidFill>
                  <a:srgbClr val="000066"/>
                </a:solidFill>
              </a:rPr>
              <a:t>i </a:t>
            </a:r>
            <a:r>
              <a:rPr lang="en-US" sz="1600" dirty="0">
                <a:solidFill>
                  <a:srgbClr val="000066"/>
                </a:solidFill>
              </a:rPr>
              <a:t>by projecting the Cosserat rod dynamics onto the constrained motion space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1371600" y="6400800"/>
            <a:ext cx="714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F. Renda, F. Boyer, J. Dias and L. Seneviratne. Discrete Cosserat Approach for Multi-Section Soft Manipulators Dynamics.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vol. 34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no. 6, pp. 1518-1533, Dec. 2018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3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80"/>
          <p:cNvSpPr>
            <a:spLocks noChangeArrowheads="1"/>
          </p:cNvSpPr>
          <p:nvPr/>
        </p:nvSpPr>
        <p:spPr bwMode="auto">
          <a:xfrm>
            <a:off x="114300" y="486993"/>
            <a:ext cx="8915400" cy="56852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2"/>
                </a:solidFill>
              </a:rPr>
              <a:t>DISCRETE COSSERAT APPROACH (Piece-wise constant strains)</a:t>
            </a: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" name="Titolo 1"/>
          <p:cNvSpPr txBox="1">
            <a:spLocks/>
          </p:cNvSpPr>
          <p:nvPr/>
        </p:nvSpPr>
        <p:spPr bwMode="auto">
          <a:xfrm>
            <a:off x="1143000" y="28577"/>
            <a:ext cx="6858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kern="0" dirty="0">
                <a:solidFill>
                  <a:srgbClr val="002060"/>
                </a:solidFill>
              </a:rPr>
              <a:t>MODELLING OF SOFT-RIGID ROBOTS</a:t>
            </a:r>
          </a:p>
        </p:txBody>
      </p:sp>
      <p:sp>
        <p:nvSpPr>
          <p:cNvPr id="5" name="Rettangolo 80"/>
          <p:cNvSpPr>
            <a:spLocks noChangeArrowheads="1"/>
          </p:cNvSpPr>
          <p:nvPr/>
        </p:nvSpPr>
        <p:spPr bwMode="auto">
          <a:xfrm>
            <a:off x="181715" y="859805"/>
            <a:ext cx="3154680" cy="4397997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FF0000"/>
                </a:solidFill>
              </a:rPr>
              <a:t>RIGID-LINK ROBOTS</a:t>
            </a: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4" name="Rettangolo 80"/>
          <p:cNvSpPr>
            <a:spLocks noChangeArrowheads="1"/>
          </p:cNvSpPr>
          <p:nvPr/>
        </p:nvSpPr>
        <p:spPr bwMode="auto">
          <a:xfrm>
            <a:off x="5831617" y="859805"/>
            <a:ext cx="3154680" cy="4397997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FF0000"/>
                </a:solidFill>
              </a:rPr>
              <a:t>SOFT ROBOTS</a:t>
            </a: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r="8634"/>
          <a:stretch/>
        </p:blipFill>
        <p:spPr>
          <a:xfrm>
            <a:off x="675643" y="1299862"/>
            <a:ext cx="2219959" cy="38056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 r="29587"/>
          <a:stretch/>
        </p:blipFill>
        <p:spPr>
          <a:xfrm>
            <a:off x="6096002" y="1363196"/>
            <a:ext cx="2602061" cy="36739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2" y="1438902"/>
            <a:ext cx="2352995" cy="2710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14602" y="5257800"/>
                <a:ext cx="41331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</m:t>
                      </m:r>
                      <m:acc>
                        <m:accPr>
                          <m:chr m:val="̇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2" y="5257800"/>
                <a:ext cx="4133183" cy="369332"/>
              </a:xfrm>
              <a:prstGeom prst="rect">
                <a:avLst/>
              </a:prstGeom>
              <a:blipFill>
                <a:blip r:embed="rId6"/>
                <a:stretch>
                  <a:fillRect l="-1180" t="-3333" r="-103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ttangolo 80"/>
          <p:cNvSpPr>
            <a:spLocks noChangeArrowheads="1"/>
          </p:cNvSpPr>
          <p:nvPr/>
        </p:nvSpPr>
        <p:spPr bwMode="auto">
          <a:xfrm>
            <a:off x="5890253" y="1219200"/>
            <a:ext cx="1412686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EXP MAP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6" name="Rettangolo 80"/>
          <p:cNvSpPr>
            <a:spLocks noChangeArrowheads="1"/>
          </p:cNvSpPr>
          <p:nvPr/>
        </p:nvSpPr>
        <p:spPr bwMode="auto">
          <a:xfrm>
            <a:off x="7302941" y="1223494"/>
            <a:ext cx="1657357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STRAIN TWIST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31744" y="1584855"/>
                <a:ext cx="1383456" cy="35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44" y="1584855"/>
                <a:ext cx="1383456" cy="357342"/>
              </a:xfrm>
              <a:prstGeom prst="rect">
                <a:avLst/>
              </a:prstGeom>
              <a:blipFill>
                <a:blip r:embed="rId12"/>
                <a:stretch>
                  <a:fillRect l="-3524" t="-11864" r="-925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420708" y="1607650"/>
                <a:ext cx="1539588" cy="31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08" y="1607650"/>
                <a:ext cx="1539588" cy="311752"/>
              </a:xfrm>
              <a:prstGeom prst="rect">
                <a:avLst/>
              </a:prstGeom>
              <a:blipFill>
                <a:blip r:embed="rId13"/>
                <a:stretch>
                  <a:fillRect l="-4743" t="-1961" r="-11858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80"/>
          <p:cNvSpPr>
            <a:spLocks noChangeArrowheads="1"/>
          </p:cNvSpPr>
          <p:nvPr/>
        </p:nvSpPr>
        <p:spPr bwMode="auto">
          <a:xfrm>
            <a:off x="5844619" y="2196079"/>
            <a:ext cx="3128679" cy="13365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marL="61913"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TANGENT OPERATOR OF THE EXPONENTIAL MAP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11654" y="2747339"/>
                <a:ext cx="2218108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54" y="2747339"/>
                <a:ext cx="2218108" cy="6229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tangolo 80"/>
          <p:cNvSpPr>
            <a:spLocks noChangeArrowheads="1"/>
          </p:cNvSpPr>
          <p:nvPr/>
        </p:nvSpPr>
        <p:spPr bwMode="auto">
          <a:xfrm>
            <a:off x="5867402" y="3590748"/>
            <a:ext cx="1542857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05397" y="3942919"/>
                <a:ext cx="1057405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7" y="3942919"/>
                <a:ext cx="1057405" cy="6281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ttangolo 80"/>
          <p:cNvSpPr>
            <a:spLocks noChangeArrowheads="1"/>
          </p:cNvSpPr>
          <p:nvPr/>
        </p:nvSpPr>
        <p:spPr bwMode="auto">
          <a:xfrm>
            <a:off x="7466757" y="3581223"/>
            <a:ext cx="1463040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KINEMATICS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437176" y="3937765"/>
                <a:ext cx="1423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76" y="3937765"/>
                <a:ext cx="142321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tangolo 80"/>
          <p:cNvSpPr>
            <a:spLocks noChangeArrowheads="1"/>
          </p:cNvSpPr>
          <p:nvPr/>
        </p:nvSpPr>
        <p:spPr bwMode="auto">
          <a:xfrm>
            <a:off x="5860563" y="4891167"/>
            <a:ext cx="3099735" cy="3411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</p:txBody>
      </p:sp>
      <p:sp>
        <p:nvSpPr>
          <p:cNvPr id="48" name="Right Arrow 47"/>
          <p:cNvSpPr/>
          <p:nvPr/>
        </p:nvSpPr>
        <p:spPr bwMode="auto">
          <a:xfrm rot="5400000">
            <a:off x="6603828" y="4698827"/>
            <a:ext cx="172775" cy="1831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9" name="Right Arrow 48"/>
          <p:cNvSpPr/>
          <p:nvPr/>
        </p:nvSpPr>
        <p:spPr bwMode="auto">
          <a:xfrm rot="5400000">
            <a:off x="7966944" y="4578927"/>
            <a:ext cx="405917" cy="1854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303468" y="5549275"/>
                <a:ext cx="1797736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68" y="5549275"/>
                <a:ext cx="1797736" cy="6229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356095" y="5664628"/>
                <a:ext cx="1552926" cy="292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095" y="5664628"/>
                <a:ext cx="1552926" cy="292131"/>
              </a:xfrm>
              <a:prstGeom prst="rect">
                <a:avLst/>
              </a:prstGeom>
              <a:blipFill>
                <a:blip r:embed="rId20"/>
                <a:stretch>
                  <a:fillRect l="-3150" r="-1181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Bent Arrow 52"/>
          <p:cNvSpPr/>
          <p:nvPr/>
        </p:nvSpPr>
        <p:spPr bwMode="auto">
          <a:xfrm flipH="1" flipV="1">
            <a:off x="6693226" y="5293756"/>
            <a:ext cx="943468" cy="272720"/>
          </a:xfrm>
          <a:prstGeom prst="bentArrow">
            <a:avLst>
              <a:gd name="adj1" fmla="val 19779"/>
              <a:gd name="adj2" fmla="val 18734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71600" y="62739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3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 animBg="1"/>
      <p:bldP spid="36" grpId="0" animBg="1"/>
      <p:bldP spid="38" grpId="0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7" grpId="0" animBg="1"/>
      <p:bldP spid="48" grpId="0" animBg="1"/>
      <p:bldP spid="49" grpId="0" animBg="1"/>
      <p:bldP spid="51" grpId="0"/>
      <p:bldP spid="52" grpId="0"/>
      <p:bldP spid="53" grpId="0" animBg="1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BROCKETT’S PRODUCT OF EXPONENTIALS FORMULA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62739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R. W. Brockett. Robotic manipulators and the product of exponentials formula.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Mathematical Theory of Networks and Systems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pages 120–129. Springer Berlin Heidelberg, 1984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R.M. Murray, Z. Li, and S.S. </a:t>
            </a:r>
            <a:r>
              <a:rPr lang="en-US" sz="900" dirty="0" err="1">
                <a:solidFill>
                  <a:srgbClr val="000000"/>
                </a:solidFill>
                <a:latin typeface="Arial" panose="020B0604020202020204" pitchFamily="34" charset="0"/>
              </a:rPr>
              <a:t>Sastry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A Mathematical Introduction to Robotic Manipulation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. Taylor &amp; Francis, 1994.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80"/>
              <p:cNvSpPr>
                <a:spLocks noChangeArrowheads="1"/>
              </p:cNvSpPr>
              <p:nvPr/>
            </p:nvSpPr>
            <p:spPr bwMode="auto">
              <a:xfrm>
                <a:off x="152400" y="2578445"/>
                <a:ext cx="2664396" cy="1208216"/>
              </a:xfrm>
              <a:prstGeom prst="rect">
                <a:avLst/>
              </a:prstGeom>
              <a:gradFill rotWithShape="1">
                <a:gsLst>
                  <a:gs pos="0">
                    <a:srgbClr val="A3C4FF"/>
                  </a:gs>
                  <a:gs pos="35001">
                    <a:srgbClr val="BFD5FF"/>
                  </a:gs>
                  <a:gs pos="100000">
                    <a:srgbClr val="E5EEFF"/>
                  </a:gs>
                </a:gsLst>
                <a:lin ang="16200000" scaled="1"/>
              </a:gradFill>
              <a:ln w="9525" algn="ctr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 anchorCtr="1">
                <a:spAutoFit/>
              </a:bodyPr>
              <a:lstStyle/>
              <a:p>
                <a:pPr algn="ctr">
                  <a:defRPr/>
                </a:pPr>
                <a:r>
                  <a:rPr lang="en-GB" sz="1617" b="1" dirty="0">
                    <a:solidFill>
                      <a:srgbClr val="000066"/>
                    </a:solidFill>
                  </a:rPr>
                  <a:t>JOINT TWIST</a:t>
                </a:r>
                <a:endParaRPr lang="en-GB" sz="1617" dirty="0">
                  <a:solidFill>
                    <a:srgbClr val="000066"/>
                  </a:solidFill>
                </a:endParaRPr>
              </a:p>
              <a:p>
                <a:pPr algn="ctr">
                  <a:defRPr/>
                </a:pPr>
                <a:r>
                  <a:rPr lang="en-GB" sz="1200" dirty="0">
                    <a:latin typeface="Arial" charset="0"/>
                  </a:rPr>
                  <a:t>A joint twist belongs to a subspace of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𝔰𝔢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1200" dirty="0">
                  <a:latin typeface="Arial" charset="0"/>
                </a:endParaRPr>
              </a:p>
              <a:p>
                <a:pPr>
                  <a:defRPr/>
                </a:pPr>
                <a:endParaRPr lang="en-GB" sz="1617" dirty="0">
                  <a:solidFill>
                    <a:srgbClr val="FF0000"/>
                  </a:solidFill>
                  <a:latin typeface="Arial" charset="0"/>
                </a:endParaRPr>
              </a:p>
              <a:p>
                <a:pPr>
                  <a:defRPr/>
                </a:pPr>
                <a:endParaRPr lang="en-GB" sz="1617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1" name="Rettango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2578445"/>
                <a:ext cx="2664396" cy="1208216"/>
              </a:xfrm>
              <a:prstGeom prst="rect">
                <a:avLst/>
              </a:prstGeom>
              <a:blipFill>
                <a:blip r:embed="rId2"/>
                <a:stretch>
                  <a:fillRect t="-490"/>
                </a:stretch>
              </a:blipFill>
              <a:ln w="9525" algn="ctr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7"/>
          <p:cNvSpPr>
            <a:spLocks noChangeArrowheads="1"/>
          </p:cNvSpPr>
          <p:nvPr/>
        </p:nvSpPr>
        <p:spPr bwMode="auto">
          <a:xfrm>
            <a:off x="0" y="5257800"/>
            <a:ext cx="5486400" cy="830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Thanks to the exponential map the configuration of a multi-body system can be represented by a product of exponentials</a:t>
            </a:r>
            <a:endParaRPr lang="en-US" sz="1600" dirty="0"/>
          </a:p>
        </p:txBody>
      </p:sp>
      <p:sp>
        <p:nvSpPr>
          <p:cNvPr id="12" name="Rettangolo 80"/>
          <p:cNvSpPr>
            <a:spLocks noChangeArrowheads="1"/>
          </p:cNvSpPr>
          <p:nvPr/>
        </p:nvSpPr>
        <p:spPr bwMode="auto">
          <a:xfrm>
            <a:off x="152400" y="4005650"/>
            <a:ext cx="3044957" cy="102355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POE FORMULA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r>
              <a:rPr lang="en-GB" sz="1200" dirty="0">
                <a:latin typeface="Arial" charset="0"/>
              </a:rPr>
              <a:t>Twist are expressed in the body frame</a:t>
            </a: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7607" y="3348512"/>
                <a:ext cx="1051377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07" y="3348512"/>
                <a:ext cx="1051377" cy="299313"/>
              </a:xfrm>
              <a:prstGeom prst="rect">
                <a:avLst/>
              </a:prstGeom>
              <a:blipFill>
                <a:blip r:embed="rId3"/>
                <a:stretch>
                  <a:fillRect l="-6977" r="-348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3230" y="4585520"/>
                <a:ext cx="2903294" cy="35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30" y="4585520"/>
                <a:ext cx="2903294" cy="357342"/>
              </a:xfrm>
              <a:prstGeom prst="rect">
                <a:avLst/>
              </a:prstGeom>
              <a:blipFill>
                <a:blip r:embed="rId4"/>
                <a:stretch>
                  <a:fillRect l="-1471" t="-10169" r="-3992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72705"/>
            <a:ext cx="4105150" cy="4099495"/>
          </a:xfrm>
          <a:prstGeom prst="rect">
            <a:avLst/>
          </a:prstGeom>
        </p:spPr>
      </p:pic>
      <p:sp>
        <p:nvSpPr>
          <p:cNvPr id="13" name="Rettangolo 80"/>
          <p:cNvSpPr>
            <a:spLocks noChangeArrowheads="1"/>
          </p:cNvSpPr>
          <p:nvPr/>
        </p:nvSpPr>
        <p:spPr bwMode="auto">
          <a:xfrm>
            <a:off x="152400" y="1066800"/>
            <a:ext cx="3137627" cy="13272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 smtClean="0">
                <a:solidFill>
                  <a:srgbClr val="000066"/>
                </a:solidFill>
              </a:rPr>
              <a:t>KINEMATICS</a:t>
            </a:r>
            <a:endParaRPr lang="en-GB" sz="1617" b="1" dirty="0">
              <a:solidFill>
                <a:srgbClr val="000066"/>
              </a:solidFill>
            </a:endParaRPr>
          </a:p>
          <a:p>
            <a:pPr algn="ctr">
              <a:tabLst>
                <a:tab pos="63500" algn="l"/>
              </a:tabLst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Screw motion parametrized as a space </a:t>
            </a:r>
            <a:r>
              <a:rPr lang="en-GB" sz="1200" dirty="0">
                <a:solidFill>
                  <a:srgbClr val="000000"/>
                </a:solidFill>
                <a:latin typeface="Arial" charset="0"/>
              </a:rPr>
              <a:t>trajectory with constant strain </a:t>
            </a: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84686" y="1546512"/>
            <a:ext cx="522659" cy="367715"/>
            <a:chOff x="3657600" y="3238413"/>
            <a:chExt cx="358294" cy="336388"/>
          </a:xfrm>
        </p:grpSpPr>
        <p:sp>
          <p:nvSpPr>
            <p:cNvPr id="16" name="Flowchart: Connector 15"/>
            <p:cNvSpPr/>
            <p:nvPr/>
          </p:nvSpPr>
          <p:spPr bwMode="auto">
            <a:xfrm>
              <a:off x="3657600" y="3238413"/>
              <a:ext cx="358294" cy="336388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200" baseline="-25000" dirty="0">
                <a:latin typeface="Arial" pitchFamily="34" charset="0"/>
                <a:ea typeface="MS PGothic" pitchFamily="34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6129" t="-160377" r="-248387" b="-2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ttangolo 80"/>
          <p:cNvSpPr>
            <a:spLocks noChangeArrowheads="1"/>
          </p:cNvSpPr>
          <p:nvPr/>
        </p:nvSpPr>
        <p:spPr bwMode="auto">
          <a:xfrm>
            <a:off x="4202004" y="1191225"/>
            <a:ext cx="2157539" cy="1078435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lvl="0"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EXPONENTIAL MAP</a:t>
            </a:r>
          </a:p>
          <a:p>
            <a:pPr lvl="0" algn="ctr"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We follow the trajectory up to X=1</a:t>
            </a:r>
            <a:endParaRPr lang="en-GB" sz="2391" b="1" dirty="0">
              <a:solidFill>
                <a:srgbClr val="FF0000"/>
              </a:solidFill>
            </a:endParaRPr>
          </a:p>
          <a:p>
            <a:pPr lvl="0" algn="ctr"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32759" y="1802882"/>
                <a:ext cx="1770869" cy="329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59" y="1802882"/>
                <a:ext cx="1770869" cy="329706"/>
              </a:xfrm>
              <a:prstGeom prst="rect">
                <a:avLst/>
              </a:prstGeom>
              <a:blipFill>
                <a:blip r:embed="rId7"/>
                <a:stretch>
                  <a:fillRect l="-2405" t="-14815" r="-10997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00600" y="1870953"/>
                <a:ext cx="911467" cy="35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870953"/>
                <a:ext cx="911467" cy="357342"/>
              </a:xfrm>
              <a:prstGeom prst="rect">
                <a:avLst/>
              </a:prstGeom>
              <a:blipFill>
                <a:blip r:embed="rId8"/>
                <a:stretch>
                  <a:fillRect l="-5369" t="-11864" r="-14094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13" idx="3"/>
            <a:endCxn id="16" idx="2"/>
          </p:cNvCxnSpPr>
          <p:nvPr/>
        </p:nvCxnSpPr>
        <p:spPr bwMode="auto">
          <a:xfrm flipV="1">
            <a:off x="3290027" y="1730370"/>
            <a:ext cx="194659" cy="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>
            <a:stCxn id="16" idx="6"/>
            <a:endCxn id="18" idx="1"/>
          </p:cNvCxnSpPr>
          <p:nvPr/>
        </p:nvCxnSpPr>
        <p:spPr bwMode="auto">
          <a:xfrm>
            <a:off x="4007345" y="1730370"/>
            <a:ext cx="194659" cy="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34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RIGID-LINK ROBOTS GEOMETRIC JACOBIAN</a:t>
            </a:r>
            <a:endParaRPr lang="en-GB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Rettangolo 80"/>
          <p:cNvSpPr>
            <a:spLocks noChangeArrowheads="1"/>
          </p:cNvSpPr>
          <p:nvPr/>
        </p:nvSpPr>
        <p:spPr bwMode="auto">
          <a:xfrm>
            <a:off x="101803" y="2864177"/>
            <a:ext cx="3537462" cy="152125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TANGENT OPERATOR OF THE EXPONENTIAL MAP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r>
              <a:rPr lang="en-GB" sz="1200" dirty="0">
                <a:latin typeface="Arial" charset="0"/>
              </a:rPr>
              <a:t>From time derivative of joint twist to velocity twist</a:t>
            </a: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1" name="Rettangolo 80"/>
          <p:cNvSpPr>
            <a:spLocks noChangeArrowheads="1"/>
          </p:cNvSpPr>
          <p:nvPr/>
        </p:nvSpPr>
        <p:spPr bwMode="auto">
          <a:xfrm>
            <a:off x="108477" y="4560752"/>
            <a:ext cx="4571812" cy="145706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en-GB" sz="1617" b="1" dirty="0">
                <a:solidFill>
                  <a:srgbClr val="000066"/>
                </a:solidFill>
              </a:rPr>
              <a:t>GEOMETRIC JACOBIAN</a:t>
            </a:r>
          </a:p>
          <a:p>
            <a:pPr>
              <a:defRPr/>
            </a:pPr>
            <a:r>
              <a:rPr lang="en-GB" sz="1200" dirty="0">
                <a:latin typeface="Arial" charset="0"/>
              </a:rPr>
              <a:t>Including multi-dimensional joints</a:t>
            </a:r>
          </a:p>
          <a:p>
            <a:pPr>
              <a:defRPr/>
            </a:pPr>
            <a:endParaRPr lang="en-GB" sz="1200" dirty="0"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2265" y="3686545"/>
                <a:ext cx="184967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65" y="3686545"/>
                <a:ext cx="1849674" cy="622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745" y="5126418"/>
                <a:ext cx="4415311" cy="788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sPr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5" y="5126418"/>
                <a:ext cx="4415311" cy="788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/>
          <p:cNvSpPr>
            <a:spLocks noChangeArrowheads="1"/>
          </p:cNvSpPr>
          <p:nvPr/>
        </p:nvSpPr>
        <p:spPr bwMode="auto">
          <a:xfrm>
            <a:off x="76200" y="762000"/>
            <a:ext cx="7239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Thanks to the tangent operator of the exponential map a geometric Jacobian between joint space and Euclidean space is obtained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066800"/>
            <a:ext cx="2819400" cy="5124983"/>
          </a:xfrm>
          <a:prstGeom prst="rect">
            <a:avLst/>
          </a:prstGeom>
        </p:spPr>
      </p:pic>
      <p:sp>
        <p:nvSpPr>
          <p:cNvPr id="13" name="Rettangolo 80"/>
          <p:cNvSpPr>
            <a:spLocks noChangeArrowheads="1"/>
          </p:cNvSpPr>
          <p:nvPr/>
        </p:nvSpPr>
        <p:spPr bwMode="auto">
          <a:xfrm>
            <a:off x="96285" y="1546234"/>
            <a:ext cx="3004359" cy="1142618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DIFFERENTIAL KINEMATICS</a:t>
            </a:r>
          </a:p>
          <a:p>
            <a:pPr lvl="0" algn="ctr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Equality of mixed partial derivative of g</a:t>
            </a: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295303" y="1933613"/>
            <a:ext cx="522659" cy="367715"/>
            <a:chOff x="3657600" y="3238413"/>
            <a:chExt cx="358294" cy="336388"/>
          </a:xfrm>
        </p:grpSpPr>
        <p:sp>
          <p:nvSpPr>
            <p:cNvPr id="15" name="Flowchart: Connector 14"/>
            <p:cNvSpPr/>
            <p:nvPr/>
          </p:nvSpPr>
          <p:spPr bwMode="auto">
            <a:xfrm>
              <a:off x="3657600" y="3238413"/>
              <a:ext cx="358294" cy="336388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200" baseline="-25000" dirty="0">
                <a:latin typeface="Arial" pitchFamily="34" charset="0"/>
                <a:ea typeface="MS PGothic" pitchFamily="34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6129" t="-158491" r="-248387" b="-2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ttangolo 80"/>
          <p:cNvSpPr>
            <a:spLocks noChangeArrowheads="1"/>
          </p:cNvSpPr>
          <p:nvPr/>
        </p:nvSpPr>
        <p:spPr bwMode="auto">
          <a:xfrm>
            <a:off x="4012621" y="1637860"/>
            <a:ext cx="2464379" cy="959363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DIFFERENTIAL </a:t>
            </a:r>
            <a:r>
              <a:rPr lang="en-GB" sz="1617" b="1" dirty="0" smtClean="0">
                <a:solidFill>
                  <a:srgbClr val="000066"/>
                </a:solidFill>
              </a:rPr>
              <a:t>MAP</a:t>
            </a:r>
          </a:p>
          <a:p>
            <a:pPr>
              <a:tabLst>
                <a:tab pos="63500" algn="l"/>
              </a:tabLst>
              <a:defRPr/>
            </a:pPr>
            <a:r>
              <a:rPr lang="en-US" sz="1200" dirty="0" smtClean="0">
                <a:solidFill>
                  <a:srgbClr val="000000"/>
                </a:solidFill>
                <a:latin typeface="Arial" charset="0"/>
              </a:rPr>
              <a:t>We 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follow the trajectory up to X=1</a:t>
            </a:r>
          </a:p>
          <a:p>
            <a:pPr lvl="0">
              <a:defRPr/>
            </a:pPr>
            <a:endParaRPr lang="en-GB" sz="1200" i="1" dirty="0" smtClean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</p:txBody>
      </p:sp>
      <p:cxnSp>
        <p:nvCxnSpPr>
          <p:cNvPr id="19" name="Straight Arrow Connector 18"/>
          <p:cNvCxnSpPr>
            <a:stCxn id="13" idx="3"/>
            <a:endCxn id="15" idx="2"/>
          </p:cNvCxnSpPr>
          <p:nvPr/>
        </p:nvCxnSpPr>
        <p:spPr bwMode="auto">
          <a:xfrm flipV="1">
            <a:off x="3100644" y="2117471"/>
            <a:ext cx="194659" cy="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15" idx="6"/>
            <a:endCxn id="17" idx="1"/>
          </p:cNvCxnSpPr>
          <p:nvPr/>
        </p:nvCxnSpPr>
        <p:spPr bwMode="auto">
          <a:xfrm>
            <a:off x="3817962" y="2117471"/>
            <a:ext cx="194659" cy="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9092" y="2124462"/>
                <a:ext cx="2445478" cy="354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2" y="2124462"/>
                <a:ext cx="2445478" cy="354392"/>
              </a:xfrm>
              <a:prstGeom prst="rect">
                <a:avLst/>
              </a:prstGeom>
              <a:blipFill>
                <a:blip r:embed="rId6"/>
                <a:stretch>
                  <a:fillRect l="-1746" t="-10345" r="-2743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43400" y="2177648"/>
                <a:ext cx="1891608" cy="336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177648"/>
                <a:ext cx="1891608" cy="336952"/>
              </a:xfrm>
              <a:prstGeom prst="rect">
                <a:avLst/>
              </a:prstGeom>
              <a:blipFill>
                <a:blip r:embed="rId7"/>
                <a:stretch>
                  <a:fillRect l="-2258" t="-1786" r="-1290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5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RIGID-LINK ROBOT DYNAMICS</a:t>
            </a:r>
            <a:endParaRPr lang="en-GB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Rettangolo 80"/>
          <p:cNvSpPr>
            <a:spLocks noChangeArrowheads="1"/>
          </p:cNvSpPr>
          <p:nvPr/>
        </p:nvSpPr>
        <p:spPr bwMode="auto">
          <a:xfrm>
            <a:off x="682165" y="2071046"/>
            <a:ext cx="4499437" cy="102355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NEWTON-EULER EQUATION</a:t>
            </a:r>
            <a:endParaRPr lang="en-GB" sz="1617" dirty="0">
              <a:solidFill>
                <a:srgbClr val="000066"/>
              </a:solidFill>
            </a:endParaRPr>
          </a:p>
          <a:p>
            <a:pPr marL="685800">
              <a:defRPr/>
            </a:pPr>
            <a:r>
              <a:rPr lang="en-GB" sz="1200" dirty="0">
                <a:latin typeface="Arial" charset="0"/>
              </a:rPr>
              <a:t>N-E equation for body </a:t>
            </a:r>
            <a:r>
              <a:rPr lang="en-GB" sz="1200" i="1" dirty="0">
                <a:latin typeface="Arial" charset="0"/>
              </a:rPr>
              <a:t>I</a:t>
            </a: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2165" y="2591795"/>
                <a:ext cx="4499437" cy="33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65" y="2591795"/>
                <a:ext cx="4499437" cy="332014"/>
              </a:xfrm>
              <a:prstGeom prst="rect">
                <a:avLst/>
              </a:prstGeom>
              <a:blipFill>
                <a:blip r:embed="rId2"/>
                <a:stretch>
                  <a:fillRect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80"/>
          <p:cNvSpPr>
            <a:spLocks noChangeArrowheads="1"/>
          </p:cNvSpPr>
          <p:nvPr/>
        </p:nvSpPr>
        <p:spPr bwMode="auto">
          <a:xfrm>
            <a:off x="605963" y="3812750"/>
            <a:ext cx="2590800" cy="120821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r>
              <a:rPr lang="en-GB" sz="1200" dirty="0">
                <a:latin typeface="Arial" charset="0"/>
              </a:rPr>
              <a:t>Projection onto the constrained motion subspace</a:t>
            </a:r>
            <a:endParaRPr lang="en-GB" sz="1200" i="1" dirty="0"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2600" y="4590883"/>
                <a:ext cx="450380" cy="295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590883"/>
                <a:ext cx="450380" cy="295658"/>
              </a:xfrm>
              <a:prstGeom prst="rect">
                <a:avLst/>
              </a:prstGeom>
              <a:blipFill>
                <a:blip r:embed="rId3"/>
                <a:stretch>
                  <a:fillRect l="-16438" r="-109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80"/>
          <p:cNvSpPr>
            <a:spLocks noChangeArrowheads="1"/>
          </p:cNvSpPr>
          <p:nvPr/>
        </p:nvSpPr>
        <p:spPr bwMode="auto">
          <a:xfrm>
            <a:off x="3272963" y="3812750"/>
            <a:ext cx="1828800" cy="152125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KINEMATICS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r>
              <a:rPr lang="en-GB" sz="1200" dirty="0">
                <a:latin typeface="Arial" charset="0"/>
              </a:rPr>
              <a:t>Constrained kinematics</a:t>
            </a:r>
            <a:endParaRPr lang="en-GB" sz="1200" i="1" dirty="0"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64941" y="4388709"/>
                <a:ext cx="1076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41" y="4388709"/>
                <a:ext cx="1076128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405903" y="4773658"/>
                <a:ext cx="1663725" cy="377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latin typeface="Cambria Math"/>
                                </a:rPr>
                                <m:t>𝑱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903" y="4773658"/>
                <a:ext cx="1663725" cy="377989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 bwMode="auto">
          <a:xfrm rot="16200000">
            <a:off x="1588345" y="3249469"/>
            <a:ext cx="626036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6200000">
            <a:off x="3836245" y="3249469"/>
            <a:ext cx="626036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Rettangolo 7"/>
          <p:cNvSpPr>
            <a:spLocks noChangeArrowheads="1"/>
          </p:cNvSpPr>
          <p:nvPr/>
        </p:nvSpPr>
        <p:spPr bwMode="auto">
          <a:xfrm>
            <a:off x="76200" y="990602"/>
            <a:ext cx="64008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We obtain the generalized dynamics equations for a single body </a:t>
            </a:r>
            <a:r>
              <a:rPr lang="en-US" sz="1600" i="1" dirty="0">
                <a:solidFill>
                  <a:srgbClr val="000066"/>
                </a:solidFill>
              </a:rPr>
              <a:t>i </a:t>
            </a:r>
            <a:r>
              <a:rPr lang="en-US" sz="1600" dirty="0">
                <a:solidFill>
                  <a:srgbClr val="000066"/>
                </a:solidFill>
              </a:rPr>
              <a:t>by projecting the N-E dynamics onto the constrained motion space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52" y="685800"/>
            <a:ext cx="2950983" cy="54533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71600" y="6400800"/>
            <a:ext cx="71437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R. Featherstone. </a:t>
            </a:r>
            <a:r>
              <a:rPr 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Rigid Body Dynamics Algorithms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. Springer US, 2008.</a:t>
            </a:r>
          </a:p>
        </p:txBody>
      </p:sp>
    </p:spTree>
    <p:extLst>
      <p:ext uri="{BB962C8B-B14F-4D97-AF65-F5344CB8AC3E}">
        <p14:creationId xmlns:p14="http://schemas.microsoft.com/office/powerpoint/2010/main" val="3948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80"/>
          <p:cNvSpPr>
            <a:spLocks noChangeArrowheads="1"/>
          </p:cNvSpPr>
          <p:nvPr/>
        </p:nvSpPr>
        <p:spPr bwMode="auto">
          <a:xfrm>
            <a:off x="114300" y="486993"/>
            <a:ext cx="8915400" cy="56852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2"/>
                </a:solidFill>
              </a:rPr>
              <a:t>DISCRETE COSSERAT APPROACH (Piece-wise constant strains)</a:t>
            </a: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" name="Titolo 1"/>
          <p:cNvSpPr txBox="1">
            <a:spLocks/>
          </p:cNvSpPr>
          <p:nvPr/>
        </p:nvSpPr>
        <p:spPr bwMode="auto">
          <a:xfrm>
            <a:off x="1143000" y="28577"/>
            <a:ext cx="6858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kern="0" dirty="0">
                <a:solidFill>
                  <a:srgbClr val="002060"/>
                </a:solidFill>
              </a:rPr>
              <a:t>MODELLING OF SOFT-RIGID ROBOTS</a:t>
            </a:r>
          </a:p>
        </p:txBody>
      </p:sp>
      <p:sp>
        <p:nvSpPr>
          <p:cNvPr id="5" name="Rettangolo 80"/>
          <p:cNvSpPr>
            <a:spLocks noChangeArrowheads="1"/>
          </p:cNvSpPr>
          <p:nvPr/>
        </p:nvSpPr>
        <p:spPr bwMode="auto">
          <a:xfrm>
            <a:off x="181715" y="859805"/>
            <a:ext cx="3154680" cy="4397997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FF0000"/>
                </a:solidFill>
              </a:rPr>
              <a:t>RIGID-LINK ROBOTS</a:t>
            </a: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4" name="Rettangolo 80"/>
          <p:cNvSpPr>
            <a:spLocks noChangeArrowheads="1"/>
          </p:cNvSpPr>
          <p:nvPr/>
        </p:nvSpPr>
        <p:spPr bwMode="auto">
          <a:xfrm>
            <a:off x="5831617" y="859805"/>
            <a:ext cx="3154680" cy="4397997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FF0000"/>
                </a:solidFill>
              </a:rPr>
              <a:t>SOFT ROBOTS</a:t>
            </a: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r="8634"/>
          <a:stretch/>
        </p:blipFill>
        <p:spPr>
          <a:xfrm>
            <a:off x="675643" y="1299862"/>
            <a:ext cx="2219959" cy="38056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 r="29587"/>
          <a:stretch/>
        </p:blipFill>
        <p:spPr>
          <a:xfrm>
            <a:off x="6096002" y="1363196"/>
            <a:ext cx="2602061" cy="36739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2" y="1438902"/>
            <a:ext cx="2352995" cy="2710239"/>
          </a:xfrm>
          <a:prstGeom prst="rect">
            <a:avLst/>
          </a:prstGeom>
        </p:spPr>
      </p:pic>
      <p:sp>
        <p:nvSpPr>
          <p:cNvPr id="21" name="Rettangolo 80"/>
          <p:cNvSpPr>
            <a:spLocks noChangeArrowheads="1"/>
          </p:cNvSpPr>
          <p:nvPr/>
        </p:nvSpPr>
        <p:spPr bwMode="auto">
          <a:xfrm>
            <a:off x="381000" y="1223494"/>
            <a:ext cx="1143000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EXP MAP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3817" y="1568288"/>
                <a:ext cx="973985" cy="356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7" y="1568288"/>
                <a:ext cx="973985" cy="356188"/>
              </a:xfrm>
              <a:prstGeom prst="rect">
                <a:avLst/>
              </a:prstGeom>
              <a:blipFill>
                <a:blip r:embed="rId6"/>
                <a:stretch>
                  <a:fillRect l="-6250" t="-13559" r="-18125" b="-23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80"/>
          <p:cNvSpPr>
            <a:spLocks noChangeArrowheads="1"/>
          </p:cNvSpPr>
          <p:nvPr/>
        </p:nvSpPr>
        <p:spPr bwMode="auto">
          <a:xfrm>
            <a:off x="381000" y="2173594"/>
            <a:ext cx="2718318" cy="13365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TANGENT OPERATOR OF THE EXPONENTIAL MAP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89518" y="2767438"/>
                <a:ext cx="1775034" cy="6455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18" y="2767438"/>
                <a:ext cx="1775034" cy="6455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80"/>
          <p:cNvSpPr>
            <a:spLocks noChangeArrowheads="1"/>
          </p:cNvSpPr>
          <p:nvPr/>
        </p:nvSpPr>
        <p:spPr bwMode="auto">
          <a:xfrm>
            <a:off x="228600" y="3621394"/>
            <a:ext cx="1600200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45020" y="3962400"/>
                <a:ext cx="450380" cy="295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20" y="3962400"/>
                <a:ext cx="450380" cy="295658"/>
              </a:xfrm>
              <a:prstGeom prst="rect">
                <a:avLst/>
              </a:prstGeom>
              <a:blipFill>
                <a:blip r:embed="rId8"/>
                <a:stretch>
                  <a:fillRect l="-16216" r="-94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tangolo 80"/>
          <p:cNvSpPr>
            <a:spLocks noChangeArrowheads="1"/>
          </p:cNvSpPr>
          <p:nvPr/>
        </p:nvSpPr>
        <p:spPr bwMode="auto">
          <a:xfrm>
            <a:off x="1828800" y="3621394"/>
            <a:ext cx="1460710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KINEMATICS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086715" y="3970537"/>
                <a:ext cx="1076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15" y="3970537"/>
                <a:ext cx="1076128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14602" y="5257800"/>
                <a:ext cx="41331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</m:t>
                      </m:r>
                      <m:acc>
                        <m:accPr>
                          <m:chr m:val="̇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2" y="5257800"/>
                <a:ext cx="4133183" cy="369332"/>
              </a:xfrm>
              <a:prstGeom prst="rect">
                <a:avLst/>
              </a:prstGeom>
              <a:blipFill>
                <a:blip r:embed="rId10"/>
                <a:stretch>
                  <a:fillRect l="-1180" t="-3333" r="-103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ttangolo 80"/>
          <p:cNvSpPr>
            <a:spLocks noChangeArrowheads="1"/>
          </p:cNvSpPr>
          <p:nvPr/>
        </p:nvSpPr>
        <p:spPr bwMode="auto">
          <a:xfrm>
            <a:off x="1577766" y="1227788"/>
            <a:ext cx="1521552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JOINT TWIST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837834" y="1612154"/>
                <a:ext cx="1014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834" y="1612154"/>
                <a:ext cx="1014187" cy="276999"/>
              </a:xfrm>
              <a:prstGeom prst="rect">
                <a:avLst/>
              </a:prstGeom>
              <a:blipFill>
                <a:blip r:embed="rId11"/>
                <a:stretch>
                  <a:fillRect l="-7186" r="-17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80"/>
          <p:cNvSpPr>
            <a:spLocks noChangeArrowheads="1"/>
          </p:cNvSpPr>
          <p:nvPr/>
        </p:nvSpPr>
        <p:spPr bwMode="auto">
          <a:xfrm>
            <a:off x="222740" y="4776471"/>
            <a:ext cx="3099735" cy="3411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NEWTON-EULER EQUATION</a:t>
            </a:r>
          </a:p>
        </p:txBody>
      </p:sp>
      <p:sp>
        <p:nvSpPr>
          <p:cNvPr id="32" name="Right Arrow 31"/>
          <p:cNvSpPr/>
          <p:nvPr/>
        </p:nvSpPr>
        <p:spPr bwMode="auto">
          <a:xfrm rot="5400000">
            <a:off x="929122" y="4536645"/>
            <a:ext cx="245562" cy="1821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Right Arrow 32"/>
          <p:cNvSpPr/>
          <p:nvPr/>
        </p:nvSpPr>
        <p:spPr bwMode="auto">
          <a:xfrm rot="5400000">
            <a:off x="2410901" y="4546014"/>
            <a:ext cx="245562" cy="1821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" name="Bent Arrow 2"/>
          <p:cNvSpPr/>
          <p:nvPr/>
        </p:nvSpPr>
        <p:spPr bwMode="auto">
          <a:xfrm flipV="1">
            <a:off x="1499117" y="5329874"/>
            <a:ext cx="943468" cy="272720"/>
          </a:xfrm>
          <a:prstGeom prst="bentArrow">
            <a:avLst>
              <a:gd name="adj1" fmla="val 19779"/>
              <a:gd name="adj2" fmla="val 18734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Rettangolo 80"/>
          <p:cNvSpPr>
            <a:spLocks noChangeArrowheads="1"/>
          </p:cNvSpPr>
          <p:nvPr/>
        </p:nvSpPr>
        <p:spPr bwMode="auto">
          <a:xfrm>
            <a:off x="5890253" y="1219200"/>
            <a:ext cx="1412686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EXP MAP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6" name="Rettangolo 80"/>
          <p:cNvSpPr>
            <a:spLocks noChangeArrowheads="1"/>
          </p:cNvSpPr>
          <p:nvPr/>
        </p:nvSpPr>
        <p:spPr bwMode="auto">
          <a:xfrm>
            <a:off x="7302941" y="1223494"/>
            <a:ext cx="1657357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STRAIN TWIST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31744" y="1584855"/>
                <a:ext cx="1383456" cy="35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744" y="1584855"/>
                <a:ext cx="1383456" cy="357342"/>
              </a:xfrm>
              <a:prstGeom prst="rect">
                <a:avLst/>
              </a:prstGeom>
              <a:blipFill>
                <a:blip r:embed="rId12"/>
                <a:stretch>
                  <a:fillRect l="-3524" t="-11864" r="-9251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420708" y="1607650"/>
                <a:ext cx="1539588" cy="31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08" y="1607650"/>
                <a:ext cx="1539588" cy="311752"/>
              </a:xfrm>
              <a:prstGeom prst="rect">
                <a:avLst/>
              </a:prstGeom>
              <a:blipFill>
                <a:blip r:embed="rId13"/>
                <a:stretch>
                  <a:fillRect l="-4743" t="-1961" r="-11858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80"/>
          <p:cNvSpPr>
            <a:spLocks noChangeArrowheads="1"/>
          </p:cNvSpPr>
          <p:nvPr/>
        </p:nvSpPr>
        <p:spPr bwMode="auto">
          <a:xfrm>
            <a:off x="5844619" y="2196079"/>
            <a:ext cx="3128679" cy="13365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marL="61913"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TANGENT OPERATOR OF THE EXPONENTIAL MAP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311654" y="2747339"/>
                <a:ext cx="2218108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54" y="2747339"/>
                <a:ext cx="2218108" cy="6229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ttangolo 80"/>
          <p:cNvSpPr>
            <a:spLocks noChangeArrowheads="1"/>
          </p:cNvSpPr>
          <p:nvPr/>
        </p:nvSpPr>
        <p:spPr bwMode="auto">
          <a:xfrm>
            <a:off x="5867402" y="3590748"/>
            <a:ext cx="1542857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05397" y="3942919"/>
                <a:ext cx="1057405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7" y="3942919"/>
                <a:ext cx="1057405" cy="6281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ttangolo 80"/>
          <p:cNvSpPr>
            <a:spLocks noChangeArrowheads="1"/>
          </p:cNvSpPr>
          <p:nvPr/>
        </p:nvSpPr>
        <p:spPr bwMode="auto">
          <a:xfrm>
            <a:off x="7466757" y="3581223"/>
            <a:ext cx="1463040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KINEMATICS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437176" y="3937765"/>
                <a:ext cx="1423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76" y="3937765"/>
                <a:ext cx="1423210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ttangolo 80"/>
          <p:cNvSpPr>
            <a:spLocks noChangeArrowheads="1"/>
          </p:cNvSpPr>
          <p:nvPr/>
        </p:nvSpPr>
        <p:spPr bwMode="auto">
          <a:xfrm>
            <a:off x="5860563" y="4891167"/>
            <a:ext cx="3099735" cy="3411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</p:txBody>
      </p:sp>
      <p:sp>
        <p:nvSpPr>
          <p:cNvPr id="48" name="Right Arrow 47"/>
          <p:cNvSpPr/>
          <p:nvPr/>
        </p:nvSpPr>
        <p:spPr bwMode="auto">
          <a:xfrm rot="5400000">
            <a:off x="6603828" y="4698827"/>
            <a:ext cx="172775" cy="1831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9" name="Right Arrow 48"/>
          <p:cNvSpPr/>
          <p:nvPr/>
        </p:nvSpPr>
        <p:spPr bwMode="auto">
          <a:xfrm rot="5400000">
            <a:off x="7966944" y="4578927"/>
            <a:ext cx="405917" cy="1854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1917" y="5740045"/>
                <a:ext cx="1193275" cy="3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7" y="5740045"/>
                <a:ext cx="1193275" cy="319446"/>
              </a:xfrm>
              <a:prstGeom prst="rect">
                <a:avLst/>
              </a:prstGeom>
              <a:blipFill>
                <a:blip r:embed="rId17"/>
                <a:stretch>
                  <a:fillRect l="-2041" t="-3846" r="-51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303468" y="5549275"/>
                <a:ext cx="1797736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68" y="5549275"/>
                <a:ext cx="1797736" cy="6229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63542" y="5740353"/>
                <a:ext cx="1464119" cy="292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sPre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542" y="5740353"/>
                <a:ext cx="1464119" cy="292516"/>
              </a:xfrm>
              <a:prstGeom prst="rect">
                <a:avLst/>
              </a:prstGeom>
              <a:blipFill>
                <a:blip r:embed="rId19"/>
                <a:stretch>
                  <a:fillRect l="-3333" t="-4167" r="-833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356095" y="5664628"/>
                <a:ext cx="1552926" cy="292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095" y="5664628"/>
                <a:ext cx="1552926" cy="292131"/>
              </a:xfrm>
              <a:prstGeom prst="rect">
                <a:avLst/>
              </a:prstGeom>
              <a:blipFill>
                <a:blip r:embed="rId20"/>
                <a:stretch>
                  <a:fillRect l="-3150" r="-1181" b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Bent Arrow 52"/>
          <p:cNvSpPr/>
          <p:nvPr/>
        </p:nvSpPr>
        <p:spPr bwMode="auto">
          <a:xfrm flipH="1" flipV="1">
            <a:off x="6693226" y="5293756"/>
            <a:ext cx="943468" cy="272720"/>
          </a:xfrm>
          <a:prstGeom prst="bentArrow">
            <a:avLst>
              <a:gd name="adj1" fmla="val 19779"/>
              <a:gd name="adj2" fmla="val 18734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" name="Left-Right Arrow 8"/>
          <p:cNvSpPr/>
          <p:nvPr/>
        </p:nvSpPr>
        <p:spPr bwMode="auto">
          <a:xfrm>
            <a:off x="3882552" y="5844008"/>
            <a:ext cx="1166027" cy="176141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71600" y="62739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7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6" grpId="0"/>
      <p:bldP spid="30" grpId="0" animBg="1"/>
      <p:bldP spid="31" grpId="0"/>
      <p:bldP spid="29" grpId="0" animBg="1"/>
      <p:bldP spid="32" grpId="0" animBg="1"/>
      <p:bldP spid="33" grpId="0" animBg="1"/>
      <p:bldP spid="3" grpId="0" animBg="1"/>
      <p:bldP spid="34" grpId="0" animBg="1"/>
      <p:bldP spid="36" grpId="0" animBg="1"/>
      <p:bldP spid="38" grpId="0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7" grpId="0" animBg="1"/>
      <p:bldP spid="48" grpId="0" animBg="1"/>
      <p:bldP spid="49" grpId="0" animBg="1"/>
      <p:bldP spid="7" grpId="0"/>
      <p:bldP spid="51" grpId="0"/>
      <p:bldP spid="8" grpId="0"/>
      <p:bldP spid="52" grpId="0"/>
      <p:bldP spid="53" grpId="0" animBg="1"/>
      <p:bldP spid="9" grpId="0" animBg="1"/>
    </p:bld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57150" y="76202"/>
            <a:ext cx="8972550" cy="4286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400" dirty="0">
                <a:solidFill>
                  <a:srgbClr val="002060"/>
                </a:solidFill>
              </a:rPr>
              <a:t>EXTENDED JOINT KINEMATICS TABLE FOR SOFT-RIGID ROBOTS</a:t>
            </a:r>
            <a:endParaRPr lang="en-GB" altLang="en-US" sz="28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6" y="877933"/>
            <a:ext cx="8794736" cy="5294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62739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741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ILLUSTRATIVE EXAMPLE: LOPHOTRICUS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1600" y="62739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A. </a:t>
            </a:r>
            <a:r>
              <a:rPr lang="en-US" sz="900" dirty="0" err="1"/>
              <a:t>Samatey</a:t>
            </a:r>
            <a:r>
              <a:rPr lang="en-US" sz="900" dirty="0"/>
              <a:t>, H. </a:t>
            </a:r>
            <a:r>
              <a:rPr lang="en-US" sz="900" dirty="0" err="1"/>
              <a:t>Matsunami</a:t>
            </a:r>
            <a:r>
              <a:rPr lang="en-US" sz="900" dirty="0"/>
              <a:t>, K. </a:t>
            </a:r>
            <a:r>
              <a:rPr lang="en-US" sz="900" dirty="0" err="1"/>
              <a:t>Imada</a:t>
            </a:r>
            <a:r>
              <a:rPr lang="en-US" sz="900" dirty="0"/>
              <a:t>, S. </a:t>
            </a:r>
            <a:r>
              <a:rPr lang="en-US" sz="900" dirty="0" err="1"/>
              <a:t>Nagashima</a:t>
            </a:r>
            <a:r>
              <a:rPr lang="en-US" sz="900" dirty="0"/>
              <a:t>, T. R. Shaikh, D. R. Thomas, J. Z. Chen, D. J. </a:t>
            </a:r>
            <a:r>
              <a:rPr lang="en-US" sz="900" dirty="0" err="1"/>
              <a:t>Derosier</a:t>
            </a:r>
            <a:r>
              <a:rPr lang="en-US" sz="900" dirty="0"/>
              <a:t>, A. </a:t>
            </a:r>
            <a:r>
              <a:rPr lang="en-US" sz="900" dirty="0" err="1"/>
              <a:t>Kitao</a:t>
            </a:r>
            <a:r>
              <a:rPr lang="en-US" sz="900" dirty="0"/>
              <a:t> and K. </a:t>
            </a:r>
            <a:r>
              <a:rPr lang="en-US" sz="900" dirty="0" err="1"/>
              <a:t>Namba</a:t>
            </a:r>
            <a:r>
              <a:rPr lang="en-US" sz="900" dirty="0"/>
              <a:t>. Structure of the bacterial </a:t>
            </a:r>
            <a:r>
              <a:rPr lang="en-US" sz="900" dirty="0" err="1"/>
              <a:t>flagellar</a:t>
            </a:r>
            <a:r>
              <a:rPr lang="en-US" sz="900" dirty="0"/>
              <a:t> hook and implication for the molecular universal joint mechanism. </a:t>
            </a:r>
            <a:r>
              <a:rPr lang="en-US" sz="900" i="1" dirty="0"/>
              <a:t>Nature</a:t>
            </a:r>
            <a:r>
              <a:rPr lang="en-US" sz="900" dirty="0"/>
              <a:t>, 431(7012):1062–1068, 2004.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b="1252"/>
          <a:stretch/>
        </p:blipFill>
        <p:spPr bwMode="auto">
          <a:xfrm>
            <a:off x="1752600" y="3429000"/>
            <a:ext cx="4953000" cy="27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80"/>
          <p:cNvSpPr>
            <a:spLocks noChangeArrowheads="1"/>
          </p:cNvSpPr>
          <p:nvPr/>
        </p:nvSpPr>
        <p:spPr bwMode="auto">
          <a:xfrm>
            <a:off x="3203004" y="1222853"/>
            <a:ext cx="2664396" cy="20831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INEXTENSIBLE CONSTANT CURVATURE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03095" y="1795165"/>
                <a:ext cx="2135393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95" y="1795165"/>
                <a:ext cx="2135393" cy="1504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80"/>
          <p:cNvSpPr>
            <a:spLocks noChangeArrowheads="1"/>
          </p:cNvSpPr>
          <p:nvPr/>
        </p:nvSpPr>
        <p:spPr bwMode="auto">
          <a:xfrm>
            <a:off x="152400" y="1219200"/>
            <a:ext cx="2664396" cy="20831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 anchorCtr="1">
            <a:spAutoFit/>
          </a:bodyPr>
          <a:lstStyle/>
          <a:p>
            <a:pPr>
              <a:defRPr/>
            </a:pPr>
            <a:r>
              <a:rPr lang="en-GB" sz="1617" b="1" dirty="0">
                <a:solidFill>
                  <a:srgbClr val="000066"/>
                </a:solidFill>
              </a:rPr>
              <a:t>REVOLUTE JOINT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25306" y="1642765"/>
                <a:ext cx="1155894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06" y="1642765"/>
                <a:ext cx="1155894" cy="1504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80"/>
          <p:cNvSpPr>
            <a:spLocks noChangeArrowheads="1"/>
          </p:cNvSpPr>
          <p:nvPr/>
        </p:nvSpPr>
        <p:spPr bwMode="auto">
          <a:xfrm>
            <a:off x="6248400" y="1222853"/>
            <a:ext cx="2664396" cy="20831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 anchorCtr="1">
            <a:spAutoFit/>
          </a:bodyPr>
          <a:lstStyle/>
          <a:p>
            <a:pPr>
              <a:defRPr/>
            </a:pPr>
            <a:r>
              <a:rPr lang="en-GB" sz="1617" b="1" dirty="0">
                <a:solidFill>
                  <a:srgbClr val="000066"/>
                </a:solidFill>
              </a:rPr>
              <a:t>KIRCHHOFF-LOVE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77000" y="1718965"/>
                <a:ext cx="2243756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718965"/>
                <a:ext cx="2243756" cy="1504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 noChangeAspect="1"/>
            <a:endCxn id="10" idx="2"/>
          </p:cNvCxnSpPr>
          <p:nvPr/>
        </p:nvCxnSpPr>
        <p:spPr bwMode="auto">
          <a:xfrm flipH="1" flipV="1">
            <a:off x="1484598" y="3302334"/>
            <a:ext cx="614568" cy="3755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endCxn id="6" idx="2"/>
          </p:cNvCxnSpPr>
          <p:nvPr/>
        </p:nvCxnSpPr>
        <p:spPr bwMode="auto">
          <a:xfrm flipH="1" flipV="1">
            <a:off x="4535202" y="3305989"/>
            <a:ext cx="609286" cy="65641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endCxn id="12" idx="2"/>
          </p:cNvCxnSpPr>
          <p:nvPr/>
        </p:nvCxnSpPr>
        <p:spPr bwMode="auto">
          <a:xfrm flipV="1">
            <a:off x="6019486" y="3305987"/>
            <a:ext cx="1561112" cy="4140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 flipH="1" flipV="1">
            <a:off x="3523939" y="4572002"/>
            <a:ext cx="1687285" cy="1055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ttangolo 7"/>
          <p:cNvSpPr>
            <a:spLocks noChangeArrowheads="1"/>
          </p:cNvSpPr>
          <p:nvPr/>
        </p:nvSpPr>
        <p:spPr bwMode="auto">
          <a:xfrm>
            <a:off x="55078" y="880648"/>
            <a:ext cx="75438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Let’s take a motile bacteria as illustrative example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34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" r="7137"/>
          <a:stretch/>
        </p:blipFill>
        <p:spPr>
          <a:xfrm>
            <a:off x="5791200" y="914400"/>
            <a:ext cx="3276600" cy="2819672"/>
          </a:xfrm>
          <a:prstGeom prst="rect">
            <a:avLst/>
          </a:prstGeom>
        </p:spPr>
      </p:pic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ILLUSTRATIVE EXAMPLE: LOPHOTRICUS STRAIGHT MOTION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pic>
        <p:nvPicPr>
          <p:cNvPr id="11" name="Lophotrichous Dynamics stra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895" t="14815" r="31771" b="11111"/>
          <a:stretch/>
        </p:blipFill>
        <p:spPr>
          <a:xfrm>
            <a:off x="76200" y="1096108"/>
            <a:ext cx="5486400" cy="52753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2" y="3552272"/>
            <a:ext cx="3400424" cy="27809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63501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Filma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896" t="19260" r="34271" b="9630"/>
          <a:stretch/>
        </p:blipFill>
        <p:spPr>
          <a:xfrm>
            <a:off x="540859" y="914402"/>
            <a:ext cx="4716943" cy="5265423"/>
          </a:xfrm>
          <a:prstGeom prst="rect">
            <a:avLst/>
          </a:prstGeom>
        </p:spPr>
      </p:pic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ILLUSTRATIVE EXAMPLE: LOPHOTRICUS SINK MOTION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2074" r="8215"/>
          <a:stretch/>
        </p:blipFill>
        <p:spPr>
          <a:xfrm>
            <a:off x="5638800" y="773157"/>
            <a:ext cx="3124200" cy="2676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54021"/>
            <a:ext cx="3200400" cy="2694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6350171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4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80"/>
          <p:cNvSpPr>
            <a:spLocks noChangeArrowheads="1"/>
          </p:cNvSpPr>
          <p:nvPr/>
        </p:nvSpPr>
        <p:spPr bwMode="auto">
          <a:xfrm>
            <a:off x="114300" y="760351"/>
            <a:ext cx="8915400" cy="52657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 algn="ctr">
              <a:defRPr/>
            </a:pPr>
            <a:r>
              <a:rPr lang="en-GB" b="1" dirty="0">
                <a:solidFill>
                  <a:schemeClr val="tx2"/>
                </a:solidFill>
              </a:rPr>
              <a:t>DISCRETE COSSERAT </a:t>
            </a:r>
            <a:r>
              <a:rPr lang="en-GB" b="1" dirty="0" smtClean="0">
                <a:solidFill>
                  <a:schemeClr val="tx2"/>
                </a:solidFill>
              </a:rPr>
              <a:t>APPROACH</a:t>
            </a:r>
            <a:endParaRPr lang="en-GB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5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b="1" dirty="0">
              <a:solidFill>
                <a:schemeClr val="tx2"/>
              </a:solidFill>
            </a:endParaRPr>
          </a:p>
          <a:p>
            <a:pPr algn="ctr"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" name="Titolo 1"/>
          <p:cNvSpPr txBox="1">
            <a:spLocks/>
          </p:cNvSpPr>
          <p:nvPr/>
        </p:nvSpPr>
        <p:spPr bwMode="auto">
          <a:xfrm>
            <a:off x="1143000" y="93978"/>
            <a:ext cx="6858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kern="0" dirty="0">
                <a:solidFill>
                  <a:srgbClr val="002060"/>
                </a:solidFill>
              </a:rPr>
              <a:t>MODELLING OF SOFT-RIGID ROBOTS</a:t>
            </a:r>
          </a:p>
        </p:txBody>
      </p:sp>
      <p:sp>
        <p:nvSpPr>
          <p:cNvPr id="5" name="Rettangolo 80"/>
          <p:cNvSpPr>
            <a:spLocks noChangeArrowheads="1"/>
          </p:cNvSpPr>
          <p:nvPr/>
        </p:nvSpPr>
        <p:spPr bwMode="auto">
          <a:xfrm>
            <a:off x="240471" y="1169204"/>
            <a:ext cx="2674180" cy="4652169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FF0000"/>
                </a:solidFill>
              </a:rPr>
              <a:t>RIGID-LINK ROBOTS</a:t>
            </a: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1" name="Rettangolo 7"/>
          <p:cNvSpPr>
            <a:spLocks noChangeArrowheads="1"/>
          </p:cNvSpPr>
          <p:nvPr/>
        </p:nvSpPr>
        <p:spPr bwMode="auto">
          <a:xfrm>
            <a:off x="265492" y="4876800"/>
            <a:ext cx="2617031" cy="71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400" u="sng" dirty="0">
                <a:solidFill>
                  <a:srgbClr val="000066"/>
                </a:solidFill>
              </a:rPr>
              <a:t>Lumped Degrees of Freedom </a:t>
            </a:r>
            <a:r>
              <a:rPr lang="en-US" sz="1400" dirty="0">
                <a:solidFill>
                  <a:srgbClr val="000066"/>
                </a:solidFill>
              </a:rPr>
              <a:t>(usually revolute angles)</a:t>
            </a:r>
          </a:p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400" dirty="0" err="1" smtClean="0">
                <a:solidFill>
                  <a:srgbClr val="000066"/>
                </a:solidFill>
              </a:rPr>
              <a:t>Lagrangian</a:t>
            </a:r>
            <a:r>
              <a:rPr lang="en-US" sz="1400" dirty="0" smtClean="0">
                <a:solidFill>
                  <a:srgbClr val="000066"/>
                </a:solidFill>
              </a:rPr>
              <a:t> Model</a:t>
            </a:r>
            <a:endParaRPr lang="en-US" sz="1400" dirty="0">
              <a:solidFill>
                <a:srgbClr val="000066"/>
              </a:solidFill>
            </a:endParaRPr>
          </a:p>
        </p:txBody>
      </p:sp>
      <p:sp>
        <p:nvSpPr>
          <p:cNvPr id="14" name="Rettangolo 80"/>
          <p:cNvSpPr>
            <a:spLocks noChangeArrowheads="1"/>
          </p:cNvSpPr>
          <p:nvPr/>
        </p:nvSpPr>
        <p:spPr bwMode="auto">
          <a:xfrm>
            <a:off x="5829303" y="1169204"/>
            <a:ext cx="3143249" cy="4652169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68579" tIns="34289" rIns="68579" bIns="34289" anchor="ctr" anchorCtr="1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FF0000"/>
                </a:solidFill>
              </a:rPr>
              <a:t>SOFT ROBOTS</a:t>
            </a:r>
          </a:p>
          <a:p>
            <a:pPr>
              <a:defRPr/>
            </a:pPr>
            <a:endParaRPr lang="en-GB" sz="16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200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213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r>
              <a:rPr lang="en-GB" sz="1213" dirty="0">
                <a:solidFill>
                  <a:srgbClr val="FF0000"/>
                </a:solidFill>
                <a:latin typeface="Arial" charset="0"/>
              </a:rPr>
              <a:t/>
            </a:r>
            <a:br>
              <a:rPr lang="en-GB" sz="1213" dirty="0">
                <a:solidFill>
                  <a:srgbClr val="FF0000"/>
                </a:solidFill>
                <a:latin typeface="Arial" charset="0"/>
              </a:rPr>
            </a:br>
            <a:endParaRPr lang="en-GB" sz="1213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5" name="Rettangolo 7"/>
          <p:cNvSpPr>
            <a:spLocks noChangeArrowheads="1"/>
          </p:cNvSpPr>
          <p:nvPr/>
        </p:nvSpPr>
        <p:spPr bwMode="auto">
          <a:xfrm>
            <a:off x="5829300" y="4687136"/>
            <a:ext cx="3143250" cy="114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400" u="sng" dirty="0">
                <a:solidFill>
                  <a:srgbClr val="000066"/>
                </a:solidFill>
              </a:rPr>
              <a:t>Distributed Degrees of Freedom</a:t>
            </a:r>
          </a:p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0066"/>
                </a:solidFill>
              </a:rPr>
              <a:t>Many different modeling approaches including constant curvature, continuous Cosserat and FEM approach</a:t>
            </a:r>
          </a:p>
        </p:txBody>
      </p:sp>
      <p:sp>
        <p:nvSpPr>
          <p:cNvPr id="17" name="Rettangolo 7"/>
          <p:cNvSpPr>
            <a:spLocks noChangeArrowheads="1"/>
          </p:cNvSpPr>
          <p:nvPr/>
        </p:nvSpPr>
        <p:spPr bwMode="auto">
          <a:xfrm>
            <a:off x="2939672" y="4786355"/>
            <a:ext cx="2914649" cy="93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400" u="sng" dirty="0">
                <a:solidFill>
                  <a:srgbClr val="000066"/>
                </a:solidFill>
              </a:rPr>
              <a:t>Geometric approach based on the exponential map</a:t>
            </a:r>
          </a:p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400" b="1" dirty="0">
                <a:solidFill>
                  <a:srgbClr val="000066"/>
                </a:solidFill>
              </a:rPr>
              <a:t>Treats rigid, soft or hybrid robots indistinctly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8" r="8634"/>
          <a:stretch/>
        </p:blipFill>
        <p:spPr>
          <a:xfrm>
            <a:off x="765797" y="1669088"/>
            <a:ext cx="1818407" cy="31172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71600" y="6324602"/>
            <a:ext cx="71437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 r="29587"/>
          <a:stretch/>
        </p:blipFill>
        <p:spPr>
          <a:xfrm>
            <a:off x="6400802" y="1752602"/>
            <a:ext cx="2037593" cy="28769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279" y="1360596"/>
            <a:ext cx="2797020" cy="32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69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 smtClean="0">
                <a:solidFill>
                  <a:srgbClr val="002060"/>
                </a:solidFill>
              </a:rPr>
              <a:t>SELF-PROPULSION RESULTS (I)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6504801"/>
            <a:ext cx="7143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200" dirty="0" smtClean="0">
                <a:solidFill>
                  <a:srgbClr val="000000"/>
                </a:solidFill>
                <a:latin typeface="Arial" panose="020B0604020202020204" pitchFamily="34" charset="0"/>
              </a:rPr>
              <a:t>UNPUBLISHED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926068"/>
            <a:ext cx="367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000066"/>
                </a:solidFill>
              </a:rPr>
              <a:t>Soft Flagellum (Dragon Skin 30)</a:t>
            </a:r>
            <a:endParaRPr lang="en-GB" dirty="0">
              <a:solidFill>
                <a:srgbClr val="00006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5000" y="930241"/>
            <a:ext cx="2608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b="1" dirty="0" smtClean="0">
                <a:solidFill>
                  <a:srgbClr val="000066"/>
                </a:solidFill>
              </a:rPr>
              <a:t>Rigid Flagellum (ABS)</a:t>
            </a:r>
            <a:endParaRPr lang="en-GB" dirty="0">
              <a:solidFill>
                <a:srgbClr val="000066"/>
              </a:solidFill>
            </a:endParaRPr>
          </a:p>
        </p:txBody>
      </p:sp>
      <p:pic>
        <p:nvPicPr>
          <p:cNvPr id="2" name="ABS_wmax_clo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72000" y="1293877"/>
            <a:ext cx="4572000" cy="2571750"/>
          </a:xfrm>
          <a:prstGeom prst="rect">
            <a:avLst/>
          </a:prstGeom>
        </p:spPr>
      </p:pic>
      <p:pic>
        <p:nvPicPr>
          <p:cNvPr id="10" name="ZoomABS_nosoun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3865627"/>
            <a:ext cx="4572000" cy="2571750"/>
          </a:xfrm>
          <a:prstGeom prst="rect">
            <a:avLst/>
          </a:prstGeom>
        </p:spPr>
      </p:pic>
      <p:pic>
        <p:nvPicPr>
          <p:cNvPr id="12" name="ZoomDS30_nosoun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3868675"/>
            <a:ext cx="4572000" cy="2571750"/>
          </a:xfrm>
          <a:prstGeom prst="rect">
            <a:avLst/>
          </a:prstGeom>
        </p:spPr>
      </p:pic>
      <p:pic>
        <p:nvPicPr>
          <p:cNvPr id="13" name="DS30 circula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29844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1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63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4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9105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104"/>
            <a:ext cx="9144000" cy="513002"/>
          </a:xfrm>
        </p:spPr>
        <p:txBody>
          <a:bodyPr/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OCTOPUS ARM MANIPULATOR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CasellaDiTesto 11"/>
          <p:cNvSpPr txBox="1"/>
          <p:nvPr/>
        </p:nvSpPr>
        <p:spPr>
          <a:xfrm>
            <a:off x="78583" y="825349"/>
            <a:ext cx="8989219" cy="69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Font typeface="Wingdings" pitchFamily="2" charset="2"/>
              <a:buChar char="§"/>
              <a:defRPr/>
            </a:pPr>
            <a:r>
              <a:rPr lang="en-GB" sz="1970" kern="0" dirty="0">
                <a:solidFill>
                  <a:srgbClr val="000066"/>
                </a:solidFill>
                <a:cs typeface="Arial" pitchFamily="34" charset="0"/>
              </a:rPr>
              <a:t>The model has been applied to a cable driven octopus-like manipulator </a:t>
            </a:r>
          </a:p>
          <a:p>
            <a:pPr marL="0" lvl="1">
              <a:buFont typeface="Wingdings" pitchFamily="2" charset="2"/>
              <a:buChar char="§"/>
              <a:defRPr/>
            </a:pPr>
            <a:r>
              <a:rPr lang="en-GB" sz="1970" kern="0" dirty="0">
                <a:solidFill>
                  <a:srgbClr val="000066"/>
                </a:solidFill>
                <a:cs typeface="Arial" pitchFamily="34" charset="0"/>
              </a:rPr>
              <a:t>The friction between the cables and the silicone body is not considered</a:t>
            </a:r>
            <a:endParaRPr lang="en-GB" sz="1970" dirty="0"/>
          </a:p>
        </p:txBody>
      </p:sp>
      <p:pic>
        <p:nvPicPr>
          <p:cNvPr id="6" name="Picture 8" descr="C:\Documents and Settings\Admin1\Documenti\Presentazioni mie\2014 DISCUSSIONE TESI\prototyp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2" y="2233026"/>
            <a:ext cx="3626167" cy="271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sellaDiTesto 8"/>
          <p:cNvSpPr txBox="1"/>
          <p:nvPr/>
        </p:nvSpPr>
        <p:spPr>
          <a:xfrm>
            <a:off x="171450" y="2350492"/>
            <a:ext cx="15709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/>
                </a:solidFill>
              </a:rPr>
              <a:t>Three sections and four cables for section</a:t>
            </a:r>
          </a:p>
        </p:txBody>
      </p:sp>
      <p:sp>
        <p:nvSpPr>
          <p:cNvPr id="10" name="Rettangolo 3"/>
          <p:cNvSpPr/>
          <p:nvPr/>
        </p:nvSpPr>
        <p:spPr>
          <a:xfrm>
            <a:off x="1371600" y="6336268"/>
            <a:ext cx="71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ea typeface="Tahoma" pitchFamily="34" charset="0"/>
                <a:cs typeface="Tahoma" pitchFamily="34" charset="0"/>
              </a:rPr>
              <a:t>F. Renda, M. </a:t>
            </a:r>
            <a:r>
              <a:rPr lang="en-US" sz="900" dirty="0" err="1">
                <a:ea typeface="Tahoma" pitchFamily="34" charset="0"/>
                <a:cs typeface="Tahoma" pitchFamily="34" charset="0"/>
              </a:rPr>
              <a:t>Giorelli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, M. Calisti, M. Cianchetti and C. Laschi "Dynamic Model of a </a:t>
            </a:r>
            <a:r>
              <a:rPr lang="en-US" sz="900" dirty="0" err="1">
                <a:ea typeface="Tahoma" pitchFamily="34" charset="0"/>
                <a:cs typeface="Tahoma" pitchFamily="34" charset="0"/>
              </a:rPr>
              <a:t>Multibending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 Soft Robot Arm Driven by Cables" </a:t>
            </a:r>
            <a:r>
              <a:rPr lang="en-US" sz="900" i="1" dirty="0">
                <a:ea typeface="Tahoma" pitchFamily="34" charset="0"/>
                <a:cs typeface="Tahoma" pitchFamily="34" charset="0"/>
              </a:rPr>
              <a:t>Robotics, IEEE Transactions on 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, vol.30, no.5, pp.1109,1122, Oct. 2014.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75" y="3718201"/>
            <a:ext cx="5203927" cy="2454001"/>
          </a:xfrm>
          <a:prstGeom prst="rect">
            <a:avLst/>
          </a:prstGeom>
        </p:spPr>
      </p:pic>
      <p:sp>
        <p:nvSpPr>
          <p:cNvPr id="12" name="Rettangolo 80"/>
          <p:cNvSpPr>
            <a:spLocks noChangeArrowheads="1"/>
          </p:cNvSpPr>
          <p:nvPr/>
        </p:nvSpPr>
        <p:spPr bwMode="auto">
          <a:xfrm>
            <a:off x="6848901" y="1656625"/>
            <a:ext cx="1902396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SIMO-REISSNER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82301" y="2021547"/>
                <a:ext cx="827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301" y="2021547"/>
                <a:ext cx="827598" cy="276999"/>
              </a:xfrm>
              <a:prstGeom prst="rect">
                <a:avLst/>
              </a:prstGeom>
              <a:blipFill>
                <a:blip r:embed="rId5"/>
                <a:stretch>
                  <a:fillRect l="-8824" t="-2222" r="-220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80"/>
          <p:cNvSpPr>
            <a:spLocks noChangeArrowheads="1"/>
          </p:cNvSpPr>
          <p:nvPr/>
        </p:nvSpPr>
        <p:spPr bwMode="auto">
          <a:xfrm>
            <a:off x="4343400" y="1649091"/>
            <a:ext cx="2180186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PARALLEL CABLES ACTUATION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73472" y="2268538"/>
                <a:ext cx="1089914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72" y="2268538"/>
                <a:ext cx="1089914" cy="300788"/>
              </a:xfrm>
              <a:prstGeom prst="rect">
                <a:avLst/>
              </a:prstGeom>
              <a:blipFill>
                <a:blip r:embed="rId6"/>
                <a:stretch>
                  <a:fillRect l="-2235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endCxn id="12" idx="2"/>
          </p:cNvCxnSpPr>
          <p:nvPr/>
        </p:nvCxnSpPr>
        <p:spPr bwMode="auto">
          <a:xfrm flipH="1" flipV="1">
            <a:off x="7800101" y="2495509"/>
            <a:ext cx="810501" cy="23029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endCxn id="14" idx="2"/>
          </p:cNvCxnSpPr>
          <p:nvPr/>
        </p:nvCxnSpPr>
        <p:spPr bwMode="auto">
          <a:xfrm flipH="1" flipV="1">
            <a:off x="5433495" y="2736827"/>
            <a:ext cx="1576907" cy="106628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Connector 22"/>
          <p:cNvCxnSpPr>
            <a:cxnSpLocks noChangeAspect="1"/>
          </p:cNvCxnSpPr>
          <p:nvPr/>
        </p:nvCxnSpPr>
        <p:spPr bwMode="auto">
          <a:xfrm flipH="1" flipV="1">
            <a:off x="7947559" y="4440764"/>
            <a:ext cx="529627" cy="36036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605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OCTOPUS ARM EXPERIMENTAL RESULTS</a:t>
            </a:r>
          </a:p>
        </p:txBody>
      </p:sp>
      <p:pic>
        <p:nvPicPr>
          <p:cNvPr id="7" name="T-RO media mater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167" t="19011" r="20000"/>
          <a:stretch/>
        </p:blipFill>
        <p:spPr>
          <a:xfrm>
            <a:off x="1371600" y="788398"/>
            <a:ext cx="6477000" cy="4850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6400800"/>
            <a:ext cx="714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F. Renda, F. Boyer, J. Dias and L. Seneviratne. Discrete Cosserat Approach for Multi-Section Soft Manipulators Dynamics.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vol. 34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no. 6, pp. 1518-1533, Dec. 2018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STIFF-FLOP MANIPULATOR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" y="1606495"/>
            <a:ext cx="3747315" cy="3543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137" y="3477465"/>
            <a:ext cx="5324865" cy="2694737"/>
          </a:xfrm>
          <a:prstGeom prst="rect">
            <a:avLst/>
          </a:prstGeom>
        </p:spPr>
      </p:pic>
      <p:sp>
        <p:nvSpPr>
          <p:cNvPr id="5" name="Rettangolo 80"/>
          <p:cNvSpPr>
            <a:spLocks noChangeArrowheads="1"/>
          </p:cNvSpPr>
          <p:nvPr/>
        </p:nvSpPr>
        <p:spPr bwMode="auto">
          <a:xfrm>
            <a:off x="4114800" y="2403002"/>
            <a:ext cx="1902396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SIMO-REISSNER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48200" y="2767924"/>
                <a:ext cx="827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767924"/>
                <a:ext cx="827598" cy="276999"/>
              </a:xfrm>
              <a:prstGeom prst="rect">
                <a:avLst/>
              </a:prstGeom>
              <a:blipFill>
                <a:blip r:embed="rId4"/>
                <a:stretch>
                  <a:fillRect l="-8889" r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80"/>
          <p:cNvSpPr>
            <a:spLocks noChangeArrowheads="1"/>
          </p:cNvSpPr>
          <p:nvPr/>
        </p:nvSpPr>
        <p:spPr bwMode="auto">
          <a:xfrm>
            <a:off x="4114800" y="1115263"/>
            <a:ext cx="2180186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PARALLEL FLUIDIC ACTUATION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44872" y="1734710"/>
                <a:ext cx="1089914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872" y="1734710"/>
                <a:ext cx="1089914" cy="300788"/>
              </a:xfrm>
              <a:prstGeom prst="rect">
                <a:avLst/>
              </a:prstGeom>
              <a:blipFill>
                <a:blip r:embed="rId5"/>
                <a:stretch>
                  <a:fillRect l="-2247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7" idx="1"/>
          </p:cNvCxnSpPr>
          <p:nvPr/>
        </p:nvCxnSpPr>
        <p:spPr bwMode="auto">
          <a:xfrm flipV="1">
            <a:off x="2819400" y="1659132"/>
            <a:ext cx="1295400" cy="103882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endCxn id="5" idx="1"/>
          </p:cNvCxnSpPr>
          <p:nvPr/>
        </p:nvCxnSpPr>
        <p:spPr bwMode="auto">
          <a:xfrm flipV="1">
            <a:off x="2819400" y="2822446"/>
            <a:ext cx="1295400" cy="45684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ttangolo 80"/>
          <p:cNvSpPr>
            <a:spLocks noChangeArrowheads="1"/>
          </p:cNvSpPr>
          <p:nvPr/>
        </p:nvSpPr>
        <p:spPr bwMode="auto">
          <a:xfrm>
            <a:off x="6781800" y="1039063"/>
            <a:ext cx="1909882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 defTabSz="571500">
              <a:tabLst>
                <a:tab pos="8001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INVERSE KINEMATICS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81800" y="1693860"/>
                <a:ext cx="1909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93860"/>
                <a:ext cx="1909882" cy="276999"/>
              </a:xfrm>
              <a:prstGeom prst="rect">
                <a:avLst/>
              </a:prstGeom>
              <a:blipFill>
                <a:blip r:embed="rId6"/>
                <a:stretch>
                  <a:fillRect l="-3514" t="-173333" r="-29393" b="-2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80"/>
          <p:cNvSpPr>
            <a:spLocks noChangeArrowheads="1"/>
          </p:cNvSpPr>
          <p:nvPr/>
        </p:nvSpPr>
        <p:spPr bwMode="auto">
          <a:xfrm>
            <a:off x="6566715" y="2497367"/>
            <a:ext cx="2334152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en-GB" sz="1617" b="1" dirty="0">
                <a:solidFill>
                  <a:srgbClr val="000066"/>
                </a:solidFill>
              </a:rPr>
              <a:t>STATICS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67729" y="2886535"/>
                <a:ext cx="2333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729" y="2886535"/>
                <a:ext cx="2333138" cy="276999"/>
              </a:xfrm>
              <a:prstGeom prst="rect">
                <a:avLst/>
              </a:prstGeom>
              <a:blipFill>
                <a:blip r:embed="rId7"/>
                <a:stretch>
                  <a:fillRect l="-1567" r="-182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 bwMode="auto">
          <a:xfrm rot="5400000">
            <a:off x="7586931" y="2247239"/>
            <a:ext cx="294739" cy="12968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7586931" y="3458590"/>
            <a:ext cx="294739" cy="12968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3" name="Rettangolo 3"/>
          <p:cNvSpPr/>
          <p:nvPr/>
        </p:nvSpPr>
        <p:spPr>
          <a:xfrm>
            <a:off x="1371600" y="6336268"/>
            <a:ext cx="71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ea typeface="Tahoma" pitchFamily="34" charset="0"/>
                <a:cs typeface="Tahoma" pitchFamily="34" charset="0"/>
              </a:rPr>
              <a:t>F. Renda, M. Cianchetti, H. Abidi, J. Dias and L. Seneviratne. Screw-Based Modeling of Soft Manipulators with Tendon and Fluidic Actuation. </a:t>
            </a:r>
            <a:r>
              <a:rPr lang="en-US" sz="900" i="1" dirty="0">
                <a:ea typeface="Tahoma" pitchFamily="34" charset="0"/>
                <a:cs typeface="Tahoma" pitchFamily="34" charset="0"/>
              </a:rPr>
              <a:t>ASME Journal of Mechanism and Robotics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, 9(4):041012-041012-8, 2017.</a:t>
            </a:r>
          </a:p>
        </p:txBody>
      </p:sp>
      <p:sp>
        <p:nvSpPr>
          <p:cNvPr id="24" name="Rettangolo 7"/>
          <p:cNvSpPr>
            <a:spLocks noChangeArrowheads="1"/>
          </p:cNvSpPr>
          <p:nvPr/>
        </p:nvSpPr>
        <p:spPr bwMode="auto">
          <a:xfrm>
            <a:off x="55078" y="685800"/>
            <a:ext cx="9012722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The model has been used to solve the inverse statics of the Stiff-Flop medical manipulator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275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RECURSIVE NEWTON-EULER ALGHORITHM</a:t>
            </a:r>
            <a:r>
              <a:rPr lang="en-GB" altLang="en-US" sz="2812" dirty="0">
                <a:solidFill>
                  <a:srgbClr val="002060"/>
                </a:solidFill>
              </a:rPr>
              <a:t/>
            </a:r>
            <a:br>
              <a:rPr lang="en-GB" altLang="en-US" sz="2812" dirty="0">
                <a:solidFill>
                  <a:srgbClr val="002060"/>
                </a:solidFill>
              </a:rPr>
            </a:br>
            <a:r>
              <a:rPr lang="en-GB" altLang="en-US" sz="1800" dirty="0">
                <a:solidFill>
                  <a:srgbClr val="002060"/>
                </a:solidFill>
              </a:rPr>
              <a:t>the floating-base inverse dynamics problem</a:t>
            </a:r>
            <a:endParaRPr lang="en-GB" altLang="en-US" sz="3600" dirty="0">
              <a:solidFill>
                <a:srgbClr val="002060"/>
              </a:solidFill>
            </a:endParaRPr>
          </a:p>
        </p:txBody>
      </p:sp>
      <p:sp>
        <p:nvSpPr>
          <p:cNvPr id="6" name="Rettangolo 80"/>
          <p:cNvSpPr>
            <a:spLocks noChangeArrowheads="1"/>
          </p:cNvSpPr>
          <p:nvPr/>
        </p:nvSpPr>
        <p:spPr bwMode="auto">
          <a:xfrm>
            <a:off x="76202" y="1847544"/>
            <a:ext cx="2796795" cy="409605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FIRST PASS: KINEMATICS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Recursive calculation of the relative (to the base) kinematics quantities 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2" y="2694567"/>
            <a:ext cx="2460600" cy="1267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200" y="4114802"/>
                <a:ext cx="2683748" cy="347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114802"/>
                <a:ext cx="2683748" cy="347275"/>
              </a:xfrm>
              <a:prstGeom prst="rect">
                <a:avLst/>
              </a:prstGeom>
              <a:blipFill>
                <a:blip r:embed="rId3"/>
                <a:stretch>
                  <a:fillRect l="-1591" t="-5263" r="-68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80"/>
          <p:cNvSpPr>
            <a:spLocks noChangeArrowheads="1"/>
          </p:cNvSpPr>
          <p:nvPr/>
        </p:nvSpPr>
        <p:spPr bwMode="auto">
          <a:xfrm>
            <a:off x="3034949" y="1847544"/>
            <a:ext cx="2982167" cy="409605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SECOND STEP: DYN. SUM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Summation of all the dynamics equations expressed in the base frame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20" name="Rettangolo 80"/>
          <p:cNvSpPr>
            <a:spLocks noChangeArrowheads="1"/>
          </p:cNvSpPr>
          <p:nvPr/>
        </p:nvSpPr>
        <p:spPr bwMode="auto">
          <a:xfrm>
            <a:off x="6163027" y="1847544"/>
            <a:ext cx="2980975" cy="409605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THIRD PASS: TORQUES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Recursive calculation of the actuation forces/torques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2171" y="4818126"/>
                <a:ext cx="2675604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fr-FR" b="1" i="1">
                              <a:latin typeface="Cambria Math"/>
                            </a:rPr>
                            <m:t>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fr-FR" b="1" i="1">
                              <a:latin typeface="Cambria Math"/>
                              <a:ea typeface="Cambria Math"/>
                            </a:rPr>
                            <m:t>𝒊</m:t>
                          </m:r>
                        </m:sub>
                        <m:sup>
                          <m:r>
                            <a:rPr lang="fr-FR" b="1" i="1">
                              <a:latin typeface="Cambria Math"/>
                            </a:rPr>
                            <m:t>𝒓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          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1" y="4818126"/>
                <a:ext cx="2675604" cy="751552"/>
              </a:xfrm>
              <a:prstGeom prst="rect">
                <a:avLst/>
              </a:prstGeom>
              <a:blipFill>
                <a:blip r:embed="rId4"/>
                <a:stretch>
                  <a:fillRect l="-2278" t="-1613" r="-728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89" y="2667002"/>
            <a:ext cx="2514989" cy="123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46093" y="4268040"/>
                <a:ext cx="2763642" cy="1370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𝓜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sPre>
                                    <m:sPre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PrePr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𝓜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sPre>
                                        <m:sPre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Pre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p>
                                          </m:sSubSup>
                                        </m:e>
                                      </m:sPr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𝑑𝑋</m:t>
                                      </m:r>
                                    </m:e>
                                  </m:sPre>
                                </m:e>
                              </m:nary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093" y="4268040"/>
                <a:ext cx="2763642" cy="1370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07" y="2694567"/>
            <a:ext cx="2591189" cy="1335121"/>
          </a:xfrm>
          <a:prstGeom prst="rect">
            <a:avLst/>
          </a:prstGeom>
        </p:spPr>
      </p:pic>
      <p:sp>
        <p:nvSpPr>
          <p:cNvPr id="27" name="Rettangolo 80"/>
          <p:cNvSpPr>
            <a:spLocks noChangeArrowheads="1"/>
          </p:cNvSpPr>
          <p:nvPr/>
        </p:nvSpPr>
        <p:spPr bwMode="auto">
          <a:xfrm>
            <a:off x="6737429" y="4194780"/>
            <a:ext cx="1777923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60434" y="4546951"/>
                <a:ext cx="1169166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sPre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434" y="4546951"/>
                <a:ext cx="1169166" cy="6281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80"/>
          <p:cNvSpPr>
            <a:spLocks noChangeArrowheads="1"/>
          </p:cNvSpPr>
          <p:nvPr/>
        </p:nvSpPr>
        <p:spPr bwMode="auto">
          <a:xfrm>
            <a:off x="6163027" y="5602416"/>
            <a:ext cx="2980975" cy="3411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</p:txBody>
      </p:sp>
      <p:sp>
        <p:nvSpPr>
          <p:cNvPr id="32" name="Right Arrow 31"/>
          <p:cNvSpPr/>
          <p:nvPr/>
        </p:nvSpPr>
        <p:spPr bwMode="auto">
          <a:xfrm rot="5400000">
            <a:off x="7540002" y="5339388"/>
            <a:ext cx="172775" cy="1831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4" name="Rettangolo 7"/>
          <p:cNvSpPr>
            <a:spLocks noChangeArrowheads="1"/>
          </p:cNvSpPr>
          <p:nvPr/>
        </p:nvSpPr>
        <p:spPr bwMode="auto">
          <a:xfrm>
            <a:off x="76200" y="1143002"/>
            <a:ext cx="8991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The recursive N-E algorithms for floating-base multi-body dynamics can be extended to hybrid (soft-rigid) systems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371600" y="6197771"/>
            <a:ext cx="7143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</a:p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R. Featherstone. </a:t>
            </a:r>
            <a:r>
              <a:rPr lang="en-US" sz="900" i="1" dirty="0"/>
              <a:t>Rigid Body Dynamics Algorithms</a:t>
            </a:r>
            <a:r>
              <a:rPr lang="en-US" sz="900" dirty="0"/>
              <a:t>. Springer US, 2008.</a:t>
            </a:r>
          </a:p>
        </p:txBody>
      </p:sp>
    </p:spTree>
    <p:extLst>
      <p:ext uri="{BB962C8B-B14F-4D97-AF65-F5344CB8AC3E}">
        <p14:creationId xmlns:p14="http://schemas.microsoft.com/office/powerpoint/2010/main" val="22295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RECURSIVE NEWTON-EULER ALGHORITHM</a:t>
            </a:r>
            <a:r>
              <a:rPr lang="en-GB" altLang="en-US" sz="2812" dirty="0">
                <a:solidFill>
                  <a:srgbClr val="002060"/>
                </a:solidFill>
              </a:rPr>
              <a:t/>
            </a:r>
            <a:br>
              <a:rPr lang="en-GB" altLang="en-US" sz="2812" dirty="0">
                <a:solidFill>
                  <a:srgbClr val="002060"/>
                </a:solidFill>
              </a:rPr>
            </a:br>
            <a:r>
              <a:rPr lang="en-GB" altLang="en-US" sz="1800" dirty="0">
                <a:solidFill>
                  <a:srgbClr val="002060"/>
                </a:solidFill>
              </a:rPr>
              <a:t>the floating-base forward dynamics problem</a:t>
            </a:r>
            <a:endParaRPr lang="en-GB" altLang="en-US" sz="3600" dirty="0">
              <a:solidFill>
                <a:srgbClr val="002060"/>
              </a:solidFill>
            </a:endParaRPr>
          </a:p>
        </p:txBody>
      </p:sp>
      <p:sp>
        <p:nvSpPr>
          <p:cNvPr id="7" name="Rettangolo 80"/>
          <p:cNvSpPr>
            <a:spLocks noChangeArrowheads="1"/>
          </p:cNvSpPr>
          <p:nvPr/>
        </p:nvSpPr>
        <p:spPr bwMode="auto">
          <a:xfrm>
            <a:off x="107181" y="914400"/>
            <a:ext cx="2796795" cy="317272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FIRST PASS: KINEMATICS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Recursive calculation of the kinematics quantities 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9" y="1780610"/>
            <a:ext cx="2460600" cy="1267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" y="3429445"/>
                <a:ext cx="2683748" cy="347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429445"/>
                <a:ext cx="2683748" cy="347275"/>
              </a:xfrm>
              <a:prstGeom prst="rect">
                <a:avLst/>
              </a:prstGeom>
              <a:blipFill>
                <a:blip r:embed="rId3"/>
                <a:stretch>
                  <a:fillRect l="-1591" t="-5263" r="-909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80"/>
          <p:cNvSpPr>
            <a:spLocks noChangeArrowheads="1"/>
          </p:cNvSpPr>
          <p:nvPr/>
        </p:nvSpPr>
        <p:spPr bwMode="auto">
          <a:xfrm>
            <a:off x="3021124" y="904256"/>
            <a:ext cx="3015031" cy="526419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SECOND PASS: ART. BODY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Recursive calculation of the articulated body inertia and force</a:t>
            </a:r>
          </a:p>
          <a:p>
            <a:pPr lvl="0" algn="ctr">
              <a:defRPr/>
            </a:pPr>
            <a:endParaRPr lang="en-US" sz="1200" b="1" dirty="0">
              <a:solidFill>
                <a:srgbClr val="000000"/>
              </a:solidFill>
              <a:latin typeface="Arial" charset="0"/>
            </a:endParaRPr>
          </a:p>
          <a:p>
            <a:pPr lvl="0" algn="ctr">
              <a:defRPr/>
            </a:pP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11" name="Rettangolo 80"/>
          <p:cNvSpPr>
            <a:spLocks noChangeArrowheads="1"/>
          </p:cNvSpPr>
          <p:nvPr/>
        </p:nvSpPr>
        <p:spPr bwMode="auto">
          <a:xfrm>
            <a:off x="6136302" y="875816"/>
            <a:ext cx="2980975" cy="52963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THIRD PASS: ACCEL.</a:t>
            </a: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Recursive calculation of the bodies’ acceleration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0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sz="2000" b="1" dirty="0">
                <a:solidFill>
                  <a:srgbClr val="FF0000"/>
                </a:solidFill>
              </a:rPr>
              <a:t/>
            </a:r>
            <a:br>
              <a:rPr lang="en-GB" sz="2000" b="1" dirty="0">
                <a:solidFill>
                  <a:srgbClr val="FF0000"/>
                </a:solidFill>
              </a:rPr>
            </a:br>
            <a:endParaRPr lang="en-GB" sz="2000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88" y="1789081"/>
            <a:ext cx="2591189" cy="1335121"/>
          </a:xfrm>
          <a:prstGeom prst="rect">
            <a:avLst/>
          </a:prstGeom>
        </p:spPr>
      </p:pic>
      <p:sp>
        <p:nvSpPr>
          <p:cNvPr id="16" name="Rettangolo 80"/>
          <p:cNvSpPr>
            <a:spLocks noChangeArrowheads="1"/>
          </p:cNvSpPr>
          <p:nvPr/>
        </p:nvSpPr>
        <p:spPr bwMode="auto">
          <a:xfrm>
            <a:off x="3034175" y="4415852"/>
            <a:ext cx="1764870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52800" y="4796854"/>
                <a:ext cx="1169166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sPre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796854"/>
                <a:ext cx="1169166" cy="628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80"/>
          <p:cNvSpPr>
            <a:spLocks noChangeArrowheads="1"/>
          </p:cNvSpPr>
          <p:nvPr/>
        </p:nvSpPr>
        <p:spPr bwMode="auto">
          <a:xfrm>
            <a:off x="3034177" y="5787452"/>
            <a:ext cx="2980975" cy="3411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3877575" y="5564240"/>
            <a:ext cx="172775" cy="1831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0" name="Rettangolo 80"/>
          <p:cNvSpPr>
            <a:spLocks noChangeArrowheads="1"/>
          </p:cNvSpPr>
          <p:nvPr/>
        </p:nvSpPr>
        <p:spPr bwMode="auto">
          <a:xfrm>
            <a:off x="3034177" y="3424568"/>
            <a:ext cx="2980975" cy="8388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ART. BODY EQ.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446681" y="3785776"/>
                <a:ext cx="2141996" cy="348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81" y="3785776"/>
                <a:ext cx="2141996" cy="348300"/>
              </a:xfrm>
              <a:prstGeom prst="rect">
                <a:avLst/>
              </a:prstGeom>
              <a:blipFill>
                <a:blip r:embed="rId6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 bwMode="auto">
          <a:xfrm rot="5400000">
            <a:off x="4645840" y="4961504"/>
            <a:ext cx="1436187" cy="15353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00" y="1752602"/>
            <a:ext cx="2460600" cy="1267835"/>
          </a:xfrm>
          <a:prstGeom prst="rect">
            <a:avLst/>
          </a:prstGeom>
        </p:spPr>
      </p:pic>
      <p:sp>
        <p:nvSpPr>
          <p:cNvPr id="23" name="Rettangolo 80"/>
          <p:cNvSpPr>
            <a:spLocks noChangeArrowheads="1"/>
          </p:cNvSpPr>
          <p:nvPr/>
        </p:nvSpPr>
        <p:spPr bwMode="auto">
          <a:xfrm>
            <a:off x="7226730" y="3179466"/>
            <a:ext cx="1764870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PROJECTION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 algn="ctr"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5" name="Rettangolo 80"/>
          <p:cNvSpPr>
            <a:spLocks noChangeArrowheads="1"/>
          </p:cNvSpPr>
          <p:nvPr/>
        </p:nvSpPr>
        <p:spPr bwMode="auto">
          <a:xfrm>
            <a:off x="6157305" y="4572000"/>
            <a:ext cx="2980975" cy="3411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</p:txBody>
      </p:sp>
      <p:sp>
        <p:nvSpPr>
          <p:cNvPr id="26" name="Right Arrow 25"/>
          <p:cNvSpPr/>
          <p:nvPr/>
        </p:nvSpPr>
        <p:spPr bwMode="auto">
          <a:xfrm rot="5400000">
            <a:off x="8070130" y="4327854"/>
            <a:ext cx="172775" cy="1831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5400000">
            <a:off x="7625200" y="4980262"/>
            <a:ext cx="172775" cy="18317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baseline="-25000">
              <a:latin typeface="Arial" pitchFamily="34" charset="0"/>
              <a:ea typeface="MS PGothic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348112" y="5222712"/>
                <a:ext cx="2682978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           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112" y="5222712"/>
                <a:ext cx="2682978" cy="751552"/>
              </a:xfrm>
              <a:prstGeom prst="rect">
                <a:avLst/>
              </a:prstGeom>
              <a:blipFill>
                <a:blip r:embed="rId7"/>
                <a:stretch>
                  <a:fillRect l="-1591" t="-2439" r="-6591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6"/>
              <p:cNvSpPr txBox="1"/>
              <p:nvPr/>
            </p:nvSpPr>
            <p:spPr>
              <a:xfrm>
                <a:off x="7581564" y="3505202"/>
                <a:ext cx="1169166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sup>
                        <m:e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sPre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64" y="3505202"/>
                <a:ext cx="1169166" cy="6281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1371600" y="6197771"/>
            <a:ext cx="7143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F. Renda and L. Seneviratne, "A Geometric and Unified Approach for Modeling Soft-Rigid Multi-Body Systems with Lumped and Distributed Degrees of Freedom," </a:t>
            </a:r>
            <a:r>
              <a:rPr lang="en-US" sz="900" i="1" dirty="0"/>
              <a:t>2018 IEEE International Conference on Robotics and Automation (ICRA)</a:t>
            </a:r>
            <a:r>
              <a:rPr lang="en-US" sz="900" dirty="0"/>
              <a:t>, Brisbane, Australia, 2018, pp. 1567-1574.</a:t>
            </a:r>
          </a:p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/>
              <a:t>R. Featherstone. </a:t>
            </a:r>
            <a:r>
              <a:rPr lang="en-US" sz="900" i="1" dirty="0"/>
              <a:t>Rigid Body Dynamics Algorithms</a:t>
            </a:r>
            <a:r>
              <a:rPr lang="en-US" sz="900" dirty="0"/>
              <a:t>. Springer US, 2008.</a:t>
            </a:r>
          </a:p>
        </p:txBody>
      </p:sp>
      <p:sp>
        <p:nvSpPr>
          <p:cNvPr id="4" name="Bent Arrow 3"/>
          <p:cNvSpPr/>
          <p:nvPr/>
        </p:nvSpPr>
        <p:spPr bwMode="auto">
          <a:xfrm rot="5400000">
            <a:off x="6083250" y="3721050"/>
            <a:ext cx="827774" cy="874126"/>
          </a:xfrm>
          <a:prstGeom prst="bentArrow">
            <a:avLst>
              <a:gd name="adj1" fmla="val 10835"/>
              <a:gd name="adj2" fmla="val 13750"/>
              <a:gd name="adj3" fmla="val 20266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64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COMPLIANT GRIPPER </a:t>
            </a:r>
            <a:endParaRPr lang="en-GB" alt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14430"/>
            <a:ext cx="5181602" cy="3165330"/>
          </a:xfrm>
          <a:prstGeom prst="rect">
            <a:avLst/>
          </a:prstGeom>
        </p:spPr>
      </p:pic>
      <p:sp>
        <p:nvSpPr>
          <p:cNvPr id="5" name="Rettangolo 3"/>
          <p:cNvSpPr/>
          <p:nvPr/>
        </p:nvSpPr>
        <p:spPr>
          <a:xfrm>
            <a:off x="1371600" y="6336268"/>
            <a:ext cx="71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ea typeface="Tahoma" pitchFamily="34" charset="0"/>
                <a:cs typeface="Tahoma" pitchFamily="34" charset="0"/>
              </a:rPr>
              <a:t>I. Hussain et al., "Modeling and Prototyping of an </a:t>
            </a:r>
            <a:r>
              <a:rPr lang="en-US" sz="900" dirty="0" err="1">
                <a:ea typeface="Tahoma" pitchFamily="34" charset="0"/>
                <a:cs typeface="Tahoma" pitchFamily="34" charset="0"/>
              </a:rPr>
              <a:t>Underactuated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 Gripper Exploiting Joint Compliance and Modularity," in </a:t>
            </a:r>
            <a:r>
              <a:rPr lang="en-US" sz="900" i="1" dirty="0">
                <a:ea typeface="Tahoma" pitchFamily="34" charset="0"/>
                <a:cs typeface="Tahoma" pitchFamily="34" charset="0"/>
              </a:rPr>
              <a:t>IEEE Robotics and Automation Letters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, vol. 3, no. 4, pp. 2854-2861, Oct. 2018.</a:t>
            </a:r>
          </a:p>
        </p:txBody>
      </p:sp>
      <p:sp>
        <p:nvSpPr>
          <p:cNvPr id="6" name="Rettangolo 80"/>
          <p:cNvSpPr>
            <a:spLocks noChangeArrowheads="1"/>
          </p:cNvSpPr>
          <p:nvPr/>
        </p:nvSpPr>
        <p:spPr bwMode="auto">
          <a:xfrm>
            <a:off x="6553200" y="1193466"/>
            <a:ext cx="2540588" cy="20831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INEX. CONST. TORSION AND BENDING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8" name="Rettangolo 80"/>
          <p:cNvSpPr>
            <a:spLocks noChangeArrowheads="1"/>
          </p:cNvSpPr>
          <p:nvPr/>
        </p:nvSpPr>
        <p:spPr bwMode="auto">
          <a:xfrm>
            <a:off x="304801" y="1209009"/>
            <a:ext cx="2057399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EXTERNAL CABLE ACTUATION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46" y="1219202"/>
            <a:ext cx="3710354" cy="1593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5802" y="1870113"/>
                <a:ext cx="1307473" cy="312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Pre>
                        <m:sPre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sPre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2" y="1870113"/>
                <a:ext cx="1307473" cy="312073"/>
              </a:xfrm>
              <a:prstGeom prst="rect">
                <a:avLst/>
              </a:prstGeom>
              <a:blipFill>
                <a:blip r:embed="rId4"/>
                <a:stretch>
                  <a:fillRect l="-186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22284" y="1752822"/>
                <a:ext cx="2148858" cy="1504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84" y="1752822"/>
                <a:ext cx="2148858" cy="1504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endCxn id="6" idx="1"/>
          </p:cNvCxnSpPr>
          <p:nvPr/>
        </p:nvCxnSpPr>
        <p:spPr bwMode="auto">
          <a:xfrm flipV="1">
            <a:off x="6019800" y="2235035"/>
            <a:ext cx="533400" cy="2518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endCxn id="8" idx="3"/>
          </p:cNvCxnSpPr>
          <p:nvPr/>
        </p:nvCxnSpPr>
        <p:spPr bwMode="auto">
          <a:xfrm flipH="1" flipV="1">
            <a:off x="2362198" y="1752876"/>
            <a:ext cx="728906" cy="7340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ttangolo 80"/>
          <p:cNvSpPr>
            <a:spLocks noChangeArrowheads="1"/>
          </p:cNvSpPr>
          <p:nvPr/>
        </p:nvSpPr>
        <p:spPr bwMode="auto">
          <a:xfrm>
            <a:off x="71625" y="3636666"/>
            <a:ext cx="1985777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MANIPULABILITY ELLIPSOID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6788" y="4295794"/>
                <a:ext cx="983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88" y="4295794"/>
                <a:ext cx="983859" cy="276999"/>
              </a:xfrm>
              <a:prstGeom prst="rect">
                <a:avLst/>
              </a:prstGeom>
              <a:blipFill>
                <a:blip r:embed="rId6"/>
                <a:stretch>
                  <a:fillRect t="-2222" r="-18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80"/>
          <p:cNvSpPr>
            <a:spLocks noChangeArrowheads="1"/>
          </p:cNvSpPr>
          <p:nvPr/>
        </p:nvSpPr>
        <p:spPr bwMode="auto">
          <a:xfrm>
            <a:off x="7394425" y="3636666"/>
            <a:ext cx="1476719" cy="108773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STIFFNESS ELLIPSOID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478858" y="4287242"/>
                <a:ext cx="1267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58" y="4287242"/>
                <a:ext cx="1267526" cy="276999"/>
              </a:xfrm>
              <a:prstGeom prst="rect">
                <a:avLst/>
              </a:prstGeom>
              <a:blipFill>
                <a:blip r:embed="rId7"/>
                <a:stretch>
                  <a:fillRect t="-2174" r="-96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sellaDiTesto 11"/>
          <p:cNvSpPr txBox="1"/>
          <p:nvPr/>
        </p:nvSpPr>
        <p:spPr>
          <a:xfrm>
            <a:off x="2" y="685802"/>
            <a:ext cx="9143999" cy="39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Font typeface="Wingdings" pitchFamily="2" charset="2"/>
              <a:buChar char="§"/>
              <a:defRPr/>
            </a:pPr>
            <a:r>
              <a:rPr lang="en-GB" sz="1970" kern="0" dirty="0">
                <a:solidFill>
                  <a:srgbClr val="000066"/>
                </a:solidFill>
                <a:cs typeface="Arial" pitchFamily="34" charset="0"/>
              </a:rPr>
              <a:t> Manipulator’s ellipsoids can be calculated to optimize the gripping performance </a:t>
            </a:r>
            <a:endParaRPr lang="en-GB" sz="1970" dirty="0"/>
          </a:p>
        </p:txBody>
      </p:sp>
    </p:spTree>
    <p:extLst>
      <p:ext uri="{BB962C8B-B14F-4D97-AF65-F5344CB8AC3E}">
        <p14:creationId xmlns:p14="http://schemas.microsoft.com/office/powerpoint/2010/main" val="17581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CLOSED-CHAIN COMPLIANT </a:t>
            </a:r>
            <a:r>
              <a:rPr lang="en-GB" altLang="en-US" sz="2800" dirty="0" smtClean="0">
                <a:solidFill>
                  <a:srgbClr val="002060"/>
                </a:solidFill>
              </a:rPr>
              <a:t>GRIPPER (I) 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sp>
        <p:nvSpPr>
          <p:cNvPr id="5" name="CasellaDiTesto 11"/>
          <p:cNvSpPr txBox="1"/>
          <p:nvPr/>
        </p:nvSpPr>
        <p:spPr>
          <a:xfrm>
            <a:off x="2" y="823709"/>
            <a:ext cx="9143999" cy="1001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indent="-114300">
              <a:buFont typeface="Wingdings" pitchFamily="2" charset="2"/>
              <a:buChar char="§"/>
              <a:defRPr/>
            </a:pPr>
            <a:r>
              <a:rPr lang="en-GB" sz="1970" kern="0" dirty="0">
                <a:solidFill>
                  <a:srgbClr val="000066"/>
                </a:solidFill>
                <a:cs typeface="Arial" pitchFamily="34" charset="0"/>
              </a:rPr>
              <a:t> Adopting the technique developed for closed-chain multi-body systems, the model can be used for closed-chain soft-rigid manipulators like the </a:t>
            </a:r>
            <a:r>
              <a:rPr lang="en-GB" sz="1970" kern="0" dirty="0" err="1">
                <a:solidFill>
                  <a:srgbClr val="000066"/>
                </a:solidFill>
                <a:cs typeface="Arial" pitchFamily="34" charset="0"/>
              </a:rPr>
              <a:t>FinRay</a:t>
            </a:r>
            <a:r>
              <a:rPr lang="en-GB" sz="1970" kern="0" dirty="0">
                <a:solidFill>
                  <a:srgbClr val="000066"/>
                </a:solidFill>
                <a:cs typeface="Arial" pitchFamily="34" charset="0"/>
              </a:rPr>
              <a:t> finger</a:t>
            </a:r>
            <a:endParaRPr lang="en-GB" sz="1970" dirty="0"/>
          </a:p>
        </p:txBody>
      </p:sp>
      <p:sp>
        <p:nvSpPr>
          <p:cNvPr id="7" name="Rettangolo 80"/>
          <p:cNvSpPr>
            <a:spLocks noChangeArrowheads="1"/>
          </p:cNvSpPr>
          <p:nvPr/>
        </p:nvSpPr>
        <p:spPr bwMode="auto">
          <a:xfrm>
            <a:off x="4953000" y="2840260"/>
            <a:ext cx="3886200" cy="2203617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PFAFFIAN CONSTRAIN</a:t>
            </a:r>
            <a:endParaRPr lang="en-GB" sz="1617" dirty="0">
              <a:solidFill>
                <a:srgbClr val="000066"/>
              </a:solidFill>
            </a:endParaRP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The closed-chain joints restrict the motion space of the corresponding open-chain system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325207" y="3624051"/>
                <a:ext cx="3256404" cy="12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𝒍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207" y="3624051"/>
                <a:ext cx="3256404" cy="1269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239C74C-0B26-4814-BF08-56424BF2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35896"/>
            <a:ext cx="3727908" cy="4240646"/>
          </a:xfrm>
          <a:prstGeom prst="rect">
            <a:avLst/>
          </a:prstGeom>
        </p:spPr>
      </p:pic>
      <p:sp>
        <p:nvSpPr>
          <p:cNvPr id="12" name="Rettangolo 3"/>
          <p:cNvSpPr/>
          <p:nvPr/>
        </p:nvSpPr>
        <p:spPr>
          <a:xfrm>
            <a:off x="1371600" y="6273969"/>
            <a:ext cx="71143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 smtClean="0">
                <a:ea typeface="Tahoma" pitchFamily="34" charset="0"/>
                <a:cs typeface="Tahoma" pitchFamily="34" charset="0"/>
              </a:rPr>
              <a:t>Muddasar 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Anwar, Toufik Al Khawli, Irfan Hussain, Dongming Gan, Federico Renda, (2019) "Modeling and prototyping of a soft closed-chain modular gripper</a:t>
            </a:r>
            <a:r>
              <a:rPr lang="en-US" sz="900" i="1" dirty="0">
                <a:ea typeface="Tahoma" pitchFamily="34" charset="0"/>
                <a:cs typeface="Tahoma" pitchFamily="34" charset="0"/>
              </a:rPr>
              <a:t>", Industrial Robot: the international journal of robotics research and application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, Vol. 46 Issue: 1, pp.135-145</a:t>
            </a:r>
            <a:endParaRPr lang="en-US" sz="900" dirty="0"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2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3" t="24740" r="40833" b="49953"/>
          <a:stretch/>
        </p:blipFill>
        <p:spPr>
          <a:xfrm>
            <a:off x="4724400" y="3352800"/>
            <a:ext cx="1859973" cy="2667000"/>
          </a:xfrm>
          <a:prstGeom prst="rect">
            <a:avLst/>
          </a:prstGeom>
        </p:spPr>
      </p:pic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en-US" sz="2800" dirty="0">
                <a:solidFill>
                  <a:srgbClr val="002060"/>
                </a:solidFill>
              </a:rPr>
              <a:t>CLOSED-CHAIN COMPLIANT </a:t>
            </a:r>
            <a:r>
              <a:rPr lang="en-GB" altLang="en-US" sz="2800" dirty="0" smtClean="0">
                <a:solidFill>
                  <a:srgbClr val="002060"/>
                </a:solidFill>
              </a:rPr>
              <a:t>GRIPPER (II) 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sp>
        <p:nvSpPr>
          <p:cNvPr id="8" name="Rettangolo 80"/>
          <p:cNvSpPr>
            <a:spLocks noChangeArrowheads="1"/>
          </p:cNvSpPr>
          <p:nvPr/>
        </p:nvSpPr>
        <p:spPr bwMode="auto">
          <a:xfrm>
            <a:off x="762000" y="762000"/>
            <a:ext cx="7391400" cy="2516651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CLOSED-CHAIN DYNAMIC EQUATION</a:t>
            </a:r>
            <a:endParaRPr lang="en-GB" sz="1617" dirty="0">
              <a:solidFill>
                <a:srgbClr val="000066"/>
              </a:solidFill>
            </a:endParaRPr>
          </a:p>
          <a:p>
            <a:pPr lvl="0" algn="ctr"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The open-chain dynamics is augmented with the constrain forces of the (passive) closed-chain joints </a:t>
            </a: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62000" y="1295400"/>
                <a:ext cx="7391400" cy="20069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acc>
                                <m:accPr>
                                  <m:chr m:val="̈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e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  <m:acc>
                                <m:accPr>
                                  <m:chr m:val="̈"/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𝑪</m:t>
                      </m:r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  <m:sSup>
                            <m:sSup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d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:endParaRPr lang="en-US" dirty="0"/>
              </a:p>
              <a:p>
                <a:pPr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projects </a:t>
                </a:r>
                <a:r>
                  <a:rPr lang="en-US" dirty="0" smtClean="0"/>
                  <a:t>away joint </a:t>
                </a:r>
                <a:r>
                  <a:rPr lang="en-US" dirty="0"/>
                  <a:t>wrenches that act on the constraints without doing </a:t>
                </a:r>
                <a:r>
                  <a:rPr lang="en-US" dirty="0" smtClean="0"/>
                  <a:t>any work </a:t>
                </a:r>
                <a:r>
                  <a:rPr lang="en-US" dirty="0"/>
                  <a:t>on the </a:t>
                </a:r>
                <a:r>
                  <a:rPr lang="en-US" dirty="0" smtClean="0"/>
                  <a:t>system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95400"/>
                <a:ext cx="7391400" cy="2006960"/>
              </a:xfrm>
              <a:prstGeom prst="rect">
                <a:avLst/>
              </a:prstGeom>
              <a:blipFill>
                <a:blip r:embed="rId5"/>
                <a:stretch>
                  <a:fillRect l="-1896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3"/>
          <p:cNvSpPr/>
          <p:nvPr/>
        </p:nvSpPr>
        <p:spPr>
          <a:xfrm>
            <a:off x="1371600" y="6324600"/>
            <a:ext cx="71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ea typeface="Tahoma" pitchFamily="34" charset="0"/>
                <a:cs typeface="Tahoma" pitchFamily="34" charset="0"/>
              </a:rPr>
              <a:t>Irfan Hussain, Muddasar Anwar, Dongming Gan, Federico Renda, "Modeling, Analysis and Prototyping of Closed Chain Fingers </a:t>
            </a:r>
            <a:r>
              <a:rPr lang="en-US" sz="900" dirty="0" smtClean="0">
                <a:ea typeface="Tahoma" pitchFamily="34" charset="0"/>
                <a:cs typeface="Tahoma" pitchFamily="34" charset="0"/>
              </a:rPr>
              <a:t>Inspired by 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Fin </a:t>
            </a:r>
            <a:r>
              <a:rPr lang="en-US" sz="900" dirty="0" smtClean="0">
                <a:ea typeface="Tahoma" pitchFamily="34" charset="0"/>
                <a:cs typeface="Tahoma" pitchFamily="34" charset="0"/>
              </a:rPr>
              <a:t>Ray Effect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.",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2019 (in preparation)</a:t>
            </a:r>
            <a:r>
              <a:rPr lang="en-US" sz="900" dirty="0" smtClean="0">
                <a:ea typeface="Tahoma" pitchFamily="34" charset="0"/>
                <a:cs typeface="Tahoma" pitchFamily="34" charset="0"/>
              </a:rPr>
              <a:t>.</a:t>
            </a:r>
            <a:endParaRPr lang="en-US" sz="900" dirty="0"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5669973" y="4648200"/>
            <a:ext cx="762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Closed-chain Dynam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9271" t="23593" r="39896" b="47892"/>
          <a:stretch/>
        </p:blipFill>
        <p:spPr>
          <a:xfrm>
            <a:off x="2971800" y="3484684"/>
            <a:ext cx="1676400" cy="2708031"/>
          </a:xfrm>
          <a:prstGeom prst="rect">
            <a:avLst/>
          </a:prstGeom>
        </p:spPr>
      </p:pic>
      <p:sp>
        <p:nvSpPr>
          <p:cNvPr id="16" name="CasellaDiTesto 114"/>
          <p:cNvSpPr txBox="1">
            <a:spLocks noChangeArrowheads="1"/>
          </p:cNvSpPr>
          <p:nvPr/>
        </p:nvSpPr>
        <p:spPr bwMode="auto">
          <a:xfrm>
            <a:off x="975012" y="4450518"/>
            <a:ext cx="1524001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Dynamics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CasellaDiTesto 114"/>
          <p:cNvSpPr txBox="1">
            <a:spLocks noChangeArrowheads="1"/>
          </p:cNvSpPr>
          <p:nvPr/>
        </p:nvSpPr>
        <p:spPr bwMode="auto">
          <a:xfrm>
            <a:off x="6767945" y="4450518"/>
            <a:ext cx="1524001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Statics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 bwMode="auto">
          <a:xfrm>
            <a:off x="1171575" y="135667"/>
            <a:ext cx="6858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kern="0" dirty="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5" name="Rettangolo 7"/>
          <p:cNvSpPr>
            <a:spLocks noChangeArrowheads="1"/>
          </p:cNvSpPr>
          <p:nvPr/>
        </p:nvSpPr>
        <p:spPr bwMode="auto">
          <a:xfrm>
            <a:off x="134083" y="914400"/>
            <a:ext cx="8972550" cy="130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A discrete Cosserat approach (piece-wise constant strain) is used to build a </a:t>
            </a:r>
            <a:r>
              <a:rPr lang="en-US" sz="1600" b="1" u="sng" dirty="0">
                <a:solidFill>
                  <a:srgbClr val="000066"/>
                </a:solidFill>
              </a:rPr>
              <a:t>geometric and unified modeling framework for rigid, soft or hybrid (soft-rigid) robots</a:t>
            </a:r>
            <a:endParaRPr lang="en-US" sz="1600" b="1" dirty="0">
              <a:solidFill>
                <a:srgbClr val="000066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§"/>
              <a:defRPr/>
            </a:pPr>
            <a:endParaRPr lang="en-US" sz="1600" dirty="0">
              <a:solidFill>
                <a:srgbClr val="000066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The model is in fact a </a:t>
            </a:r>
            <a:r>
              <a:rPr lang="en-US" sz="1600" b="1" u="sng" dirty="0">
                <a:solidFill>
                  <a:srgbClr val="000066"/>
                </a:solidFill>
              </a:rPr>
              <a:t>generalization to soft and hybrid systems of the geometric theory of rigid robotics,</a:t>
            </a:r>
            <a:r>
              <a:rPr lang="en-US" sz="1600" dirty="0">
                <a:solidFill>
                  <a:srgbClr val="000066"/>
                </a:solidFill>
              </a:rPr>
              <a:t> characterized by the exponential </a:t>
            </a:r>
            <a:r>
              <a:rPr lang="en-US" sz="1600" dirty="0" smtClean="0">
                <a:solidFill>
                  <a:srgbClr val="000066"/>
                </a:solidFill>
              </a:rPr>
              <a:t>map</a:t>
            </a:r>
            <a:endParaRPr lang="en-US" sz="1600" dirty="0">
              <a:solidFill>
                <a:srgbClr val="000066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1537018"/>
              </p:ext>
            </p:extLst>
          </p:nvPr>
        </p:nvGraphicFramePr>
        <p:xfrm>
          <a:off x="1447800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7787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2808931"/>
                  </p:ext>
                </p:extLst>
              </p:nvPr>
            </p:nvGraphicFramePr>
            <p:xfrm>
              <a:off x="76200" y="618776"/>
              <a:ext cx="8991600" cy="5477225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71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0810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position – orientation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</m:acc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</m:acc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6627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velocity</a:t>
                          </a:r>
                          <a:b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(body frame)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pPr algn="ctr"/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p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̇"/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acc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</m:acc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7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7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r>
                                            <a:rPr lang="en-US" sz="1700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𝔰𝔢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</m:ac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</m:acc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6627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pPr algn="ctr"/>
                          <a:endParaRPr lang="en-US" sz="7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6627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strain</a:t>
                          </a:r>
                          <a:b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(body frame)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p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7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1700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</m:acc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7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7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r>
                                            <a:rPr lang="en-US" sz="1700" b="1" i="1" smtClean="0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𝔰𝔢</m:t>
                                </m:r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𝝃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acc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𝑎𝑑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𝝃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</m:ac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e>
                                          </m:acc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6627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𝝃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2808931"/>
                  </p:ext>
                </p:extLst>
              </p:nvPr>
            </p:nvGraphicFramePr>
            <p:xfrm>
              <a:off x="76200" y="618776"/>
              <a:ext cx="8991600" cy="5477225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71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24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0810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position – orientation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943" t="-562" r="-159754" b="-406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335" t="-562" r="-258" b="-406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66277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velocity</a:t>
                          </a:r>
                          <a:b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(body frame)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943" t="-102286" r="-159754" b="-31371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335" t="-51143" r="-258" b="-106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66277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943" t="-202286" r="-159754" b="-21371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94753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strain</a:t>
                          </a:r>
                          <a:b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(body frame)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943" t="-269898" r="-159754" b="-9081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0335" t="-142204" r="-258" b="-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6883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943" t="-411932" r="-159754" b="-113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ttangolo 7"/>
          <p:cNvSpPr>
            <a:spLocks noChangeArrowheads="1"/>
          </p:cNvSpPr>
          <p:nvPr/>
        </p:nvSpPr>
        <p:spPr bwMode="auto">
          <a:xfrm>
            <a:off x="4354820" y="3188111"/>
            <a:ext cx="10668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66"/>
                </a:solidFill>
              </a:rPr>
              <a:t>Where</a:t>
            </a:r>
            <a:endParaRPr lang="en-US" sz="1600" dirty="0"/>
          </a:p>
        </p:txBody>
      </p:sp>
      <p:sp>
        <p:nvSpPr>
          <p:cNvPr id="42" name="Rettangolo 7"/>
          <p:cNvSpPr>
            <a:spLocks noChangeArrowheads="1"/>
          </p:cNvSpPr>
          <p:nvPr/>
        </p:nvSpPr>
        <p:spPr bwMode="auto">
          <a:xfrm>
            <a:off x="4354820" y="3829551"/>
            <a:ext cx="471298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 err="1">
                <a:solidFill>
                  <a:srgbClr val="000066"/>
                </a:solidFill>
              </a:rPr>
              <a:t>adjoint</a:t>
            </a:r>
            <a:r>
              <a:rPr lang="en-US" sz="1100" dirty="0">
                <a:solidFill>
                  <a:srgbClr val="000066"/>
                </a:solidFill>
              </a:rPr>
              <a:t> and </a:t>
            </a:r>
            <a:r>
              <a:rPr lang="en-US" sz="1100" dirty="0" err="1">
                <a:solidFill>
                  <a:srgbClr val="000066"/>
                </a:solidFill>
              </a:rPr>
              <a:t>coadjoint</a:t>
            </a:r>
            <a:r>
              <a:rPr lang="en-US" sz="1100" dirty="0">
                <a:solidFill>
                  <a:srgbClr val="000066"/>
                </a:solidFill>
              </a:rPr>
              <a:t> map</a:t>
            </a:r>
            <a:endParaRPr lang="en-US" sz="1100" dirty="0"/>
          </a:p>
        </p:txBody>
      </p:sp>
      <p:sp>
        <p:nvSpPr>
          <p:cNvPr id="29" name="Rettangolo 7"/>
          <p:cNvSpPr>
            <a:spLocks noChangeArrowheads="1"/>
          </p:cNvSpPr>
          <p:nvPr/>
        </p:nvSpPr>
        <p:spPr bwMode="auto">
          <a:xfrm>
            <a:off x="1371600" y="665869"/>
            <a:ext cx="2971800" cy="26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000066"/>
                </a:solidFill>
              </a:rPr>
              <a:t>standard representation</a:t>
            </a:r>
            <a:endParaRPr lang="en-US" sz="1100" dirty="0"/>
          </a:p>
        </p:txBody>
      </p:sp>
      <p:sp>
        <p:nvSpPr>
          <p:cNvPr id="31" name="Rettangolo 7"/>
          <p:cNvSpPr>
            <a:spLocks noChangeArrowheads="1"/>
          </p:cNvSpPr>
          <p:nvPr/>
        </p:nvSpPr>
        <p:spPr bwMode="auto">
          <a:xfrm>
            <a:off x="4343400" y="643508"/>
            <a:ext cx="472440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 err="1">
                <a:solidFill>
                  <a:srgbClr val="000066"/>
                </a:solidFill>
              </a:rPr>
              <a:t>Adjoint</a:t>
            </a:r>
            <a:r>
              <a:rPr lang="en-US" sz="1100" dirty="0">
                <a:solidFill>
                  <a:srgbClr val="000066"/>
                </a:solidFill>
              </a:rPr>
              <a:t> and </a:t>
            </a:r>
            <a:r>
              <a:rPr lang="en-US" sz="1100" dirty="0" err="1">
                <a:solidFill>
                  <a:srgbClr val="000066"/>
                </a:solidFill>
              </a:rPr>
              <a:t>coAdjoint</a:t>
            </a:r>
            <a:r>
              <a:rPr lang="en-US" sz="1100" dirty="0">
                <a:solidFill>
                  <a:srgbClr val="000066"/>
                </a:solidFill>
              </a:rPr>
              <a:t> representation</a:t>
            </a:r>
            <a:endParaRPr lang="en-US" sz="1100" dirty="0"/>
          </a:p>
        </p:txBody>
      </p:sp>
      <p:sp>
        <p:nvSpPr>
          <p:cNvPr id="33" name="Rettangolo 7"/>
          <p:cNvSpPr>
            <a:spLocks noChangeArrowheads="1"/>
          </p:cNvSpPr>
          <p:nvPr/>
        </p:nvSpPr>
        <p:spPr bwMode="auto">
          <a:xfrm>
            <a:off x="1371600" y="1710215"/>
            <a:ext cx="2971800" cy="27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000066"/>
                </a:solidFill>
              </a:rPr>
              <a:t>Lie Algebra element</a:t>
            </a:r>
            <a:endParaRPr lang="en-US" sz="1100" dirty="0"/>
          </a:p>
        </p:txBody>
      </p:sp>
      <p:sp>
        <p:nvSpPr>
          <p:cNvPr id="35" name="Rettangolo 7"/>
          <p:cNvSpPr>
            <a:spLocks noChangeArrowheads="1"/>
          </p:cNvSpPr>
          <p:nvPr/>
        </p:nvSpPr>
        <p:spPr bwMode="auto">
          <a:xfrm>
            <a:off x="1371600" y="3829551"/>
            <a:ext cx="297180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000066"/>
                </a:solidFill>
              </a:rPr>
              <a:t>Lie Algebra element</a:t>
            </a:r>
            <a:endParaRPr lang="en-US" sz="1100" dirty="0"/>
          </a:p>
        </p:txBody>
      </p:sp>
      <p:sp>
        <p:nvSpPr>
          <p:cNvPr id="37" name="Rettangolo 7"/>
          <p:cNvSpPr>
            <a:spLocks noChangeArrowheads="1"/>
          </p:cNvSpPr>
          <p:nvPr/>
        </p:nvSpPr>
        <p:spPr bwMode="auto">
          <a:xfrm>
            <a:off x="1371600" y="2734622"/>
            <a:ext cx="297180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000066"/>
                </a:solidFill>
              </a:rPr>
              <a:t>twist vector</a:t>
            </a:r>
            <a:endParaRPr lang="en-US" sz="1100" dirty="0"/>
          </a:p>
        </p:txBody>
      </p:sp>
      <p:sp>
        <p:nvSpPr>
          <p:cNvPr id="39" name="Rettangolo 7"/>
          <p:cNvSpPr>
            <a:spLocks noChangeArrowheads="1"/>
          </p:cNvSpPr>
          <p:nvPr/>
        </p:nvSpPr>
        <p:spPr bwMode="auto">
          <a:xfrm>
            <a:off x="1371600" y="5081567"/>
            <a:ext cx="297180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000066"/>
                </a:solidFill>
              </a:rPr>
              <a:t>twist vector</a:t>
            </a:r>
            <a:endParaRPr lang="en-US" sz="1100" dirty="0"/>
          </a:p>
        </p:txBody>
      </p:sp>
      <p:sp>
        <p:nvSpPr>
          <p:cNvPr id="4" name="Titolo 1"/>
          <p:cNvSpPr txBox="1">
            <a:spLocks/>
          </p:cNvSpPr>
          <p:nvPr/>
        </p:nvSpPr>
        <p:spPr bwMode="auto">
          <a:xfrm>
            <a:off x="0" y="76200"/>
            <a:ext cx="9144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kern="0" dirty="0">
                <a:solidFill>
                  <a:srgbClr val="002060"/>
                </a:solidFill>
              </a:rPr>
              <a:t>LIE GROUP NOTATIONS</a:t>
            </a:r>
          </a:p>
        </p:txBody>
      </p:sp>
      <p:sp>
        <p:nvSpPr>
          <p:cNvPr id="41" name="Rettangolo 7"/>
          <p:cNvSpPr>
            <a:spLocks noChangeArrowheads="1"/>
          </p:cNvSpPr>
          <p:nvPr/>
        </p:nvSpPr>
        <p:spPr bwMode="auto">
          <a:xfrm>
            <a:off x="4354820" y="1761775"/>
            <a:ext cx="471298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 err="1">
                <a:solidFill>
                  <a:srgbClr val="000066"/>
                </a:solidFill>
              </a:rPr>
              <a:t>adjoint</a:t>
            </a:r>
            <a:r>
              <a:rPr lang="en-US" sz="1100" dirty="0">
                <a:solidFill>
                  <a:srgbClr val="000066"/>
                </a:solidFill>
              </a:rPr>
              <a:t> and </a:t>
            </a:r>
            <a:r>
              <a:rPr lang="en-US" sz="1100" dirty="0" err="1">
                <a:solidFill>
                  <a:srgbClr val="000066"/>
                </a:solidFill>
              </a:rPr>
              <a:t>coadjoint</a:t>
            </a:r>
            <a:r>
              <a:rPr lang="en-US" sz="1100" dirty="0">
                <a:solidFill>
                  <a:srgbClr val="000066"/>
                </a:solidFill>
              </a:rPr>
              <a:t> map</a:t>
            </a:r>
            <a:endParaRPr lang="en-US" sz="1100" dirty="0"/>
          </a:p>
        </p:txBody>
      </p:sp>
      <p:sp>
        <p:nvSpPr>
          <p:cNvPr id="46" name="Rectangle 45"/>
          <p:cNvSpPr/>
          <p:nvPr/>
        </p:nvSpPr>
        <p:spPr>
          <a:xfrm>
            <a:off x="1371600" y="6400800"/>
            <a:ext cx="71437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J. M. Selig. </a:t>
            </a:r>
            <a:r>
              <a:rPr 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Geometric Fundamentals of Robotics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. Monographs in Computer Science. Springer New York, 2007.</a:t>
            </a:r>
          </a:p>
        </p:txBody>
      </p:sp>
    </p:spTree>
    <p:extLst>
      <p:ext uri="{BB962C8B-B14F-4D97-AF65-F5344CB8AC3E}">
        <p14:creationId xmlns:p14="http://schemas.microsoft.com/office/powerpoint/2010/main" val="89984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6488668"/>
            <a:ext cx="7029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federico.renda@ku.ac.ae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t="4445" r="24444" b="11111"/>
          <a:stretch/>
        </p:blipFill>
        <p:spPr>
          <a:xfrm>
            <a:off x="2590800" y="1981200"/>
            <a:ext cx="17526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6666" r="26667" b="8889"/>
          <a:stretch/>
        </p:blipFill>
        <p:spPr>
          <a:xfrm>
            <a:off x="4267200" y="1981200"/>
            <a:ext cx="1752600" cy="2895600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 bwMode="auto">
          <a:xfrm>
            <a:off x="3086100" y="1476375"/>
            <a:ext cx="26289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b="1" kern="0" dirty="0" smtClean="0">
                <a:solidFill>
                  <a:srgbClr val="002060"/>
                </a:solidFill>
              </a:rPr>
              <a:t>THANK YOU!</a:t>
            </a:r>
            <a:endParaRPr lang="en-GB" altLang="en-US" sz="2800" b="1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698397"/>
                  </p:ext>
                </p:extLst>
              </p:nvPr>
            </p:nvGraphicFramePr>
            <p:xfrm>
              <a:off x="76200" y="618776"/>
              <a:ext cx="8991600" cy="518036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0810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Rigid motion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𝑆𝐸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(3)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e>
                                    </m:acc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𝝃</m:t>
                                    </m:r>
                                  </m:e>
                                </m:acc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481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Adjoint</a:t>
                          </a:r>
                          <a:r>
                            <a:rPr kumimoji="0" lang="en-US" sz="1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matrix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</m:acc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6×6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𝑎𝑑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𝝃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32554">
                    <a:tc>
                      <a:txBody>
                        <a:bodyPr/>
                        <a:lstStyle/>
                        <a:p>
                          <a:pPr algn="ctr">
                            <a:defRPr/>
                          </a:pPr>
                          <a:r>
                            <a:rPr lang="en-GB" sz="1600" b="0" dirty="0" smtClean="0">
                              <a:solidFill>
                                <a:srgbClr val="000066"/>
                              </a:solidFill>
                            </a:rPr>
                            <a:t>Tangent operator of the</a:t>
                          </a:r>
                          <a:r>
                            <a:rPr lang="en-GB" sz="1600" b="0" baseline="0" dirty="0" smtClean="0">
                              <a:solidFill>
                                <a:srgbClr val="000066"/>
                              </a:solidFill>
                            </a:rPr>
                            <a:t> exponential map</a:t>
                          </a:r>
                          <a:endParaRPr lang="en-GB" sz="1600" b="0" dirty="0">
                            <a:solidFill>
                              <a:srgbClr val="00006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0" lang="en-US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𝒈</m:t>
                                    </m:r>
                                  </m:sub>
                                </m:s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𝑋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)=</m:t>
                                </m:r>
                                <m:nary>
                                  <m:nary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𝐴𝑑</m:t>
                                        </m:r>
                                      </m:e>
                                      <m:sub>
                                        <m: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𝒈</m:t>
                                        </m:r>
                                        <m: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kumimoji="0" lang="en-US" sz="1800" b="1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𝒔</m:t>
                                        </m:r>
                                        <m:r>
                                          <a:rPr kumimoji="0" lang="en-US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𝑑𝑠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𝑎𝑑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𝝃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𝑑𝑠</m:t>
                                    </m:r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4−4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𝑎𝑑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𝝃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2−2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𝑎𝑑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𝝃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6698397"/>
                  </p:ext>
                </p:extLst>
              </p:nvPr>
            </p:nvGraphicFramePr>
            <p:xfrm>
              <a:off x="76200" y="618776"/>
              <a:ext cx="8991600" cy="5180364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1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1275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Rigid motion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777" t="-541" r="-135130" b="-36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724" t="-541" r="-276" b="-36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kumimoji="0" lang="en-US" sz="1600" b="0" i="0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Adjoint</a:t>
                          </a:r>
                          <a:r>
                            <a:rPr kumimoji="0" lang="en-US" sz="16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66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matrix</a:t>
                          </a:r>
                          <a:endPara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777" t="-58861" r="-135130" b="-1113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724" t="-58861" r="-276" b="-1113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32554">
                    <a:tc>
                      <a:txBody>
                        <a:bodyPr/>
                        <a:lstStyle/>
                        <a:p>
                          <a:pPr algn="ctr">
                            <a:defRPr/>
                          </a:pPr>
                          <a:r>
                            <a:rPr lang="en-GB" sz="1600" b="0" dirty="0" smtClean="0">
                              <a:solidFill>
                                <a:srgbClr val="000066"/>
                              </a:solidFill>
                            </a:rPr>
                            <a:t>Tangent operator of the</a:t>
                          </a:r>
                          <a:r>
                            <a:rPr lang="en-GB" sz="1600" b="0" baseline="0" dirty="0" smtClean="0">
                              <a:solidFill>
                                <a:srgbClr val="000066"/>
                              </a:solidFill>
                            </a:rPr>
                            <a:t> exponential map</a:t>
                          </a:r>
                          <a:endParaRPr lang="en-GB" sz="1600" b="0" dirty="0">
                            <a:solidFill>
                              <a:srgbClr val="00006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777" t="-143429" r="-135130" b="-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3724" t="-143429" r="-276" b="-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ttangolo 7"/>
          <p:cNvSpPr>
            <a:spLocks noChangeArrowheads="1"/>
          </p:cNvSpPr>
          <p:nvPr/>
        </p:nvSpPr>
        <p:spPr bwMode="auto">
          <a:xfrm>
            <a:off x="1371600" y="665869"/>
            <a:ext cx="2971800" cy="26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000066"/>
                </a:solidFill>
              </a:rPr>
              <a:t>standard representation</a:t>
            </a:r>
            <a:endParaRPr lang="en-US" sz="1100" dirty="0"/>
          </a:p>
        </p:txBody>
      </p:sp>
      <p:sp>
        <p:nvSpPr>
          <p:cNvPr id="31" name="Rettangolo 7"/>
          <p:cNvSpPr>
            <a:spLocks noChangeArrowheads="1"/>
          </p:cNvSpPr>
          <p:nvPr/>
        </p:nvSpPr>
        <p:spPr bwMode="auto">
          <a:xfrm>
            <a:off x="4343400" y="643508"/>
            <a:ext cx="4724400" cy="2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100" dirty="0" smtClean="0">
                <a:solidFill>
                  <a:srgbClr val="000066"/>
                </a:solidFill>
              </a:rPr>
              <a:t>exponential</a:t>
            </a:r>
            <a:r>
              <a:rPr lang="en-US" sz="1100" dirty="0" smtClean="0">
                <a:solidFill>
                  <a:srgbClr val="000066"/>
                </a:solidFill>
              </a:rPr>
              <a:t> </a:t>
            </a:r>
            <a:r>
              <a:rPr lang="en-US" sz="1100" dirty="0">
                <a:solidFill>
                  <a:srgbClr val="000066"/>
                </a:solidFill>
              </a:rPr>
              <a:t>representation</a:t>
            </a:r>
            <a:endParaRPr lang="en-US" sz="1100" dirty="0"/>
          </a:p>
        </p:txBody>
      </p:sp>
      <p:sp>
        <p:nvSpPr>
          <p:cNvPr id="4" name="Titolo 1"/>
          <p:cNvSpPr txBox="1">
            <a:spLocks/>
          </p:cNvSpPr>
          <p:nvPr/>
        </p:nvSpPr>
        <p:spPr bwMode="auto">
          <a:xfrm>
            <a:off x="0" y="76200"/>
            <a:ext cx="9144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+mj-lt"/>
                <a:ea typeface="+mj-ea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en-US" sz="2800" kern="0" dirty="0" smtClean="0">
                <a:solidFill>
                  <a:srgbClr val="002060"/>
                </a:solidFill>
              </a:rPr>
              <a:t>EXPONENTIAL FUNCTIONS</a:t>
            </a:r>
            <a:endParaRPr lang="en-GB" altLang="en-US" sz="2800" kern="0" dirty="0">
              <a:solidFill>
                <a:srgbClr val="00206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71600" y="6400800"/>
            <a:ext cx="71437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J. M. Selig. </a:t>
            </a:r>
            <a:r>
              <a:rPr lang="en-US" sz="900" i="1" dirty="0">
                <a:solidFill>
                  <a:srgbClr val="000000"/>
                </a:solidFill>
                <a:latin typeface="Arial" panose="020B0604020202020204" pitchFamily="34" charset="0"/>
              </a:rPr>
              <a:t>Geometric Fundamentals of Robotics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. Monographs in Computer Science. Springer New York, 2007.</a:t>
            </a:r>
          </a:p>
        </p:txBody>
      </p:sp>
    </p:spTree>
    <p:extLst>
      <p:ext uri="{BB962C8B-B14F-4D97-AF65-F5344CB8AC3E}">
        <p14:creationId xmlns:p14="http://schemas.microsoft.com/office/powerpoint/2010/main" val="41807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CONTINUOUS COSSERAT ROD</a:t>
            </a:r>
            <a:endParaRPr lang="en-GB" altLang="en-US" sz="3200" dirty="0">
              <a:solidFill>
                <a:srgbClr val="002060"/>
              </a:solidFill>
            </a:endParaRPr>
          </a:p>
        </p:txBody>
      </p:sp>
      <p:sp>
        <p:nvSpPr>
          <p:cNvPr id="9" name="Rettangolo 80"/>
          <p:cNvSpPr>
            <a:spLocks noChangeArrowheads="1"/>
          </p:cNvSpPr>
          <p:nvPr/>
        </p:nvSpPr>
        <p:spPr bwMode="auto">
          <a:xfrm>
            <a:off x="76202" y="1828800"/>
            <a:ext cx="3137627" cy="1327284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KINEMATICS</a:t>
            </a:r>
          </a:p>
          <a:p>
            <a:pPr lvl="0" algn="ctr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The space derivative of the </a:t>
            </a:r>
            <a:r>
              <a:rPr lang="en-GB" sz="1200" dirty="0" err="1">
                <a:solidFill>
                  <a:srgbClr val="000000"/>
                </a:solidFill>
                <a:latin typeface="Arial" charset="0"/>
              </a:rPr>
              <a:t>roto</a:t>
            </a:r>
            <a:r>
              <a:rPr lang="en-GB" sz="1200" dirty="0">
                <a:solidFill>
                  <a:srgbClr val="000000"/>
                </a:solidFill>
                <a:latin typeface="Arial" charset="0"/>
              </a:rPr>
              <a:t>-translation gives the strain</a:t>
            </a: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6400800"/>
            <a:ext cx="714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F. Renda, F. Boyer, J. Dias and L. Seneviratne. Discrete Cosserat Approach for Multi-Section Soft Manipulators Dynamics.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vol. 34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no. 6, pp. 1518-1533, Dec. 2018..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9355" y="2643361"/>
                <a:ext cx="1946943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5" y="2643361"/>
                <a:ext cx="1946943" cy="291811"/>
              </a:xfrm>
              <a:prstGeom prst="rect">
                <a:avLst/>
              </a:prstGeom>
              <a:blipFill>
                <a:blip r:embed="rId3"/>
                <a:stretch>
                  <a:fillRect l="-3762" t="-17021" r="-3762" b="-40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7"/>
          <p:cNvSpPr>
            <a:spLocks noChangeArrowheads="1"/>
          </p:cNvSpPr>
          <p:nvPr/>
        </p:nvSpPr>
        <p:spPr bwMode="auto">
          <a:xfrm>
            <a:off x="76200" y="990602"/>
            <a:ext cx="9021704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Taking the equilibrium of a continuous section of an elastic rod and limiting the length of the section to zero, we obtain the PDE describing the rod dynamics</a:t>
            </a:r>
            <a:endParaRPr lang="en-US" sz="1600" dirty="0"/>
          </a:p>
        </p:txBody>
      </p:sp>
      <p:sp>
        <p:nvSpPr>
          <p:cNvPr id="23" name="Rettangolo 80"/>
          <p:cNvSpPr>
            <a:spLocks noChangeArrowheads="1"/>
          </p:cNvSpPr>
          <p:nvPr/>
        </p:nvSpPr>
        <p:spPr bwMode="auto">
          <a:xfrm>
            <a:off x="93786" y="3285273"/>
            <a:ext cx="3137627" cy="1142618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DIFFERENTIAL KINEMATICS</a:t>
            </a:r>
          </a:p>
          <a:p>
            <a:pPr lvl="0" algn="ctr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Equality of mixed partial derivative of g</a:t>
            </a: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65102" y="3899206"/>
                <a:ext cx="2766398" cy="323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02" y="3899206"/>
                <a:ext cx="2766398" cy="323871"/>
              </a:xfrm>
              <a:prstGeom prst="rect">
                <a:avLst/>
              </a:prstGeom>
              <a:blipFill>
                <a:blip r:embed="rId4"/>
                <a:stretch>
                  <a:fillRect l="-1542" t="-11321" r="-2423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80"/>
          <p:cNvSpPr>
            <a:spLocks noChangeArrowheads="1"/>
          </p:cNvSpPr>
          <p:nvPr/>
        </p:nvSpPr>
        <p:spPr bwMode="auto">
          <a:xfrm>
            <a:off x="83866" y="4548629"/>
            <a:ext cx="4277058" cy="1391469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marL="176213">
              <a:tabLst>
                <a:tab pos="1206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COSSERAT ROD DYNAMICS</a:t>
            </a:r>
          </a:p>
          <a:p>
            <a:pPr>
              <a:tabLst>
                <a:tab pos="177800" algn="l"/>
              </a:tabLst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PDE describing a Cosserat Rod in local frame</a:t>
            </a: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3864" y="5120370"/>
                <a:ext cx="4125232" cy="612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𝓜</m:t>
                      </m:r>
                      <m:acc>
                        <m:accPr>
                          <m:chr m:val="̇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𝓜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𝓕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" y="5120370"/>
                <a:ext cx="4125232" cy="612732"/>
              </a:xfrm>
              <a:prstGeom prst="rect">
                <a:avLst/>
              </a:prstGeom>
              <a:blipFill>
                <a:blip r:embed="rId5"/>
                <a:stretch>
                  <a:fillRect l="-148" t="-2000" r="-3550" b="-1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295" y="4363961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INTERNAL ACTUATION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989696" y="5351584"/>
                <a:ext cx="1663019" cy="558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/>
                              <a:ea typeface="Cambria Math"/>
                            </a:rPr>
                            <m:t>𝓕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fr-FR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b="1" i="1">
                                    <a:latin typeface="Cambria Math"/>
                                  </a:rPr>
                                  <m:t>𝒅</m:t>
                                </m:r>
                                <m:r>
                                  <a:rPr lang="fr-FR" b="1" i="1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  <m:r>
                                  <m:rPr>
                                    <m:brk m:alnAt="7"/>
                                  </m:rPr>
                                  <a:rPr lang="fr-FR" b="1" i="1">
                                    <a:latin typeface="Cambria Math"/>
                                    <a:ea typeface="Cambria Math"/>
                                  </a:rPr>
                                  <m:t>𝒕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  <m:r>
                                  <m:rPr>
                                    <m:brk m:alnAt="7"/>
                                  </m:rPr>
                                  <a:rPr lang="fr-FR" b="1" i="1">
                                    <a:latin typeface="Cambria Math"/>
                                    <a:ea typeface="Cambria Math"/>
                                  </a:rPr>
                                  <m:t>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696" y="5351584"/>
                <a:ext cx="1663019" cy="558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7"/>
          <p:cNvSpPr>
            <a:spLocks noChangeArrowheads="1"/>
          </p:cNvSpPr>
          <p:nvPr/>
        </p:nvSpPr>
        <p:spPr bwMode="auto">
          <a:xfrm>
            <a:off x="4684771" y="4691913"/>
            <a:ext cx="4154429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000066"/>
                </a:solidFill>
              </a:rPr>
              <a:t>The internal actuation is given by the equilibrium of the actuator internal force 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7"/>
          <a:stretch/>
        </p:blipFill>
        <p:spPr>
          <a:xfrm>
            <a:off x="3463640" y="1804659"/>
            <a:ext cx="5569524" cy="24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FROM CONTINUUM TO DISCRETE COSSERAT</a:t>
            </a:r>
            <a:r>
              <a:rPr lang="en-GB" altLang="en-US" sz="2812" dirty="0">
                <a:solidFill>
                  <a:srgbClr val="002060"/>
                </a:solidFill>
              </a:rPr>
              <a:t/>
            </a:r>
            <a:br>
              <a:rPr lang="en-GB" altLang="en-US" sz="2812" dirty="0">
                <a:solidFill>
                  <a:srgbClr val="002060"/>
                </a:solidFill>
              </a:rPr>
            </a:br>
            <a:r>
              <a:rPr lang="en-GB" altLang="en-US" sz="1800" dirty="0">
                <a:solidFill>
                  <a:srgbClr val="002060"/>
                </a:solidFill>
              </a:rPr>
              <a:t>the Constant Strain Approach</a:t>
            </a:r>
            <a:endParaRPr lang="en-GB" altLang="en-US" sz="3600" dirty="0">
              <a:solidFill>
                <a:srgbClr val="002060"/>
              </a:solidFill>
            </a:endParaRPr>
          </a:p>
        </p:txBody>
      </p:sp>
      <p:sp>
        <p:nvSpPr>
          <p:cNvPr id="4" name="CasellaDiTesto 114"/>
          <p:cNvSpPr txBox="1">
            <a:spLocks noChangeArrowheads="1"/>
          </p:cNvSpPr>
          <p:nvPr/>
        </p:nvSpPr>
        <p:spPr bwMode="auto">
          <a:xfrm>
            <a:off x="1" y="1052439"/>
            <a:ext cx="9144000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Kinematics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ttangolo 80"/>
          <p:cNvSpPr>
            <a:spLocks noChangeArrowheads="1"/>
          </p:cNvSpPr>
          <p:nvPr/>
        </p:nvSpPr>
        <p:spPr bwMode="auto">
          <a:xfrm>
            <a:off x="65198" y="2257113"/>
            <a:ext cx="3137627" cy="1142618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	     KINEMATICS</a:t>
            </a:r>
          </a:p>
          <a:p>
            <a:pPr lvl="0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     Continuous strain field</a:t>
            </a: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397484" y="2644492"/>
            <a:ext cx="522659" cy="367715"/>
            <a:chOff x="3657600" y="3238413"/>
            <a:chExt cx="358294" cy="336388"/>
          </a:xfrm>
        </p:grpSpPr>
        <p:sp>
          <p:nvSpPr>
            <p:cNvPr id="19" name="Flowchart: Connector 18"/>
            <p:cNvSpPr/>
            <p:nvPr/>
          </p:nvSpPr>
          <p:spPr bwMode="auto">
            <a:xfrm>
              <a:off x="3657600" y="3238413"/>
              <a:ext cx="358294" cy="336388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200" baseline="-25000" dirty="0">
                <a:latin typeface="Arial" pitchFamily="34" charset="0"/>
                <a:ea typeface="MS PGothic" pitchFamily="34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16129" t="-160377" r="-248387" b="-2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Rettangolo 80"/>
          <p:cNvSpPr>
            <a:spLocks noChangeArrowheads="1"/>
          </p:cNvSpPr>
          <p:nvPr/>
        </p:nvSpPr>
        <p:spPr bwMode="auto">
          <a:xfrm>
            <a:off x="4114802" y="2381538"/>
            <a:ext cx="2157539" cy="893769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EXPONENTIAL MAP</a:t>
            </a:r>
          </a:p>
          <a:p>
            <a:pPr lvl="0" algn="ctr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constant strain field</a:t>
            </a: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sp>
        <p:nvSpPr>
          <p:cNvPr id="71" name="Rettangolo 80"/>
          <p:cNvSpPr>
            <a:spLocks noChangeArrowheads="1"/>
          </p:cNvSpPr>
          <p:nvPr/>
        </p:nvSpPr>
        <p:spPr bwMode="auto">
          <a:xfrm>
            <a:off x="2165126" y="4806003"/>
            <a:ext cx="2855600" cy="126169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3175" algn="ctr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lvl="0"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POE FORMULA</a:t>
            </a:r>
            <a:endParaRPr lang="en-GB" sz="1617" dirty="0">
              <a:solidFill>
                <a:srgbClr val="000066"/>
              </a:solidFill>
            </a:endParaRPr>
          </a:p>
          <a:p>
            <a:pPr lvl="0" algn="ctr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Twist are expressed in the body frame</a:t>
            </a: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ttangolo 7"/>
              <p:cNvSpPr>
                <a:spLocks noChangeArrowheads="1"/>
              </p:cNvSpPr>
              <p:nvPr/>
            </p:nvSpPr>
            <p:spPr bwMode="auto">
              <a:xfrm>
                <a:off x="76200" y="1455007"/>
                <a:ext cx="7467600" cy="5847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39" tIns="45719" rIns="91439" bIns="45719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solidFill>
                      <a:srgbClr val="000066"/>
                    </a:solidFill>
                  </a:rPr>
                  <a:t>The robot arm is divided in N pieces of constant strain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solidFill>
                      <a:srgbClr val="000066"/>
                    </a:solidFill>
                  </a:rPr>
                  <a:t>We move from a continuous strain field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000066"/>
                    </a:solidFill>
                  </a:rPr>
                  <a:t> to piecewise constant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,..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6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1455007"/>
                <a:ext cx="7467600" cy="584773"/>
              </a:xfrm>
              <a:prstGeom prst="rect">
                <a:avLst/>
              </a:prstGeom>
              <a:blipFill>
                <a:blip r:embed="rId4"/>
                <a:stretch>
                  <a:fillRect l="-327" t="-3125" b="-125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5557" y="2900862"/>
                <a:ext cx="2117951" cy="329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57" y="2900862"/>
                <a:ext cx="2117951" cy="329706"/>
              </a:xfrm>
              <a:prstGeom prst="rect">
                <a:avLst/>
              </a:prstGeom>
              <a:blipFill>
                <a:blip r:embed="rId5"/>
                <a:stretch>
                  <a:fillRect l="-2017" t="-14815" r="-3458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16584" y="2888580"/>
                <a:ext cx="1383456" cy="35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4" y="2888580"/>
                <a:ext cx="1383456" cy="357342"/>
              </a:xfrm>
              <a:prstGeom prst="rect">
                <a:avLst/>
              </a:prstGeom>
              <a:blipFill>
                <a:blip r:embed="rId6"/>
                <a:stretch>
                  <a:fillRect l="-3524" t="-12069" r="-8811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>
            <a:stCxn id="9" idx="3"/>
            <a:endCxn id="19" idx="2"/>
          </p:cNvCxnSpPr>
          <p:nvPr/>
        </p:nvCxnSpPr>
        <p:spPr bwMode="auto">
          <a:xfrm flipV="1">
            <a:off x="3202825" y="2828348"/>
            <a:ext cx="194659" cy="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>
            <a:stCxn id="19" idx="6"/>
            <a:endCxn id="65" idx="1"/>
          </p:cNvCxnSpPr>
          <p:nvPr/>
        </p:nvCxnSpPr>
        <p:spPr bwMode="auto">
          <a:xfrm>
            <a:off x="3920143" y="2828350"/>
            <a:ext cx="194659" cy="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ttangolo 80"/>
              <p:cNvSpPr>
                <a:spLocks noChangeArrowheads="1"/>
              </p:cNvSpPr>
              <p:nvPr/>
            </p:nvSpPr>
            <p:spPr bwMode="auto">
              <a:xfrm>
                <a:off x="1987740" y="3616917"/>
                <a:ext cx="3220572" cy="1023550"/>
              </a:xfrm>
              <a:prstGeom prst="rect">
                <a:avLst/>
              </a:prstGeom>
              <a:gradFill rotWithShape="1">
                <a:gsLst>
                  <a:gs pos="0">
                    <a:srgbClr val="A3C4FF"/>
                  </a:gs>
                  <a:gs pos="35001">
                    <a:srgbClr val="BFD5FF"/>
                  </a:gs>
                  <a:gs pos="100000">
                    <a:srgbClr val="E5EEFF"/>
                  </a:gs>
                </a:gsLst>
                <a:lin ang="16200000" scaled="1"/>
              </a:gradFill>
              <a:ln w="9525" algn="ctr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square" anchor="ctr" anchorCtr="1">
                <a:spAutoFit/>
              </a:bodyPr>
              <a:lstStyle/>
              <a:p>
                <a:pPr algn="ctr">
                  <a:defRPr/>
                </a:pPr>
                <a:r>
                  <a:rPr lang="en-GB" sz="1617" b="1" dirty="0">
                    <a:solidFill>
                      <a:srgbClr val="000066"/>
                    </a:solidFill>
                  </a:rPr>
                  <a:t>STRAIN TWIST</a:t>
                </a:r>
                <a:endParaRPr lang="en-GB" sz="1617" dirty="0">
                  <a:solidFill>
                    <a:srgbClr val="000066"/>
                  </a:solidFill>
                </a:endParaRPr>
              </a:p>
              <a:p>
                <a:pPr algn="ctr">
                  <a:defRPr/>
                </a:pPr>
                <a:r>
                  <a:rPr lang="en-GB" sz="1200" dirty="0">
                    <a:latin typeface="Arial" charset="0"/>
                  </a:rPr>
                  <a:t>A strain twist belongs to a subspace of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𝔰𝔢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1200" dirty="0">
                  <a:latin typeface="Arial" charset="0"/>
                </a:endParaRPr>
              </a:p>
              <a:p>
                <a:pPr>
                  <a:defRPr/>
                </a:pPr>
                <a:endParaRPr lang="en-GB" sz="1617" dirty="0">
                  <a:solidFill>
                    <a:srgbClr val="FF0000"/>
                  </a:solidFill>
                  <a:latin typeface="Arial" charset="0"/>
                </a:endParaRPr>
              </a:p>
              <a:p>
                <a:pPr>
                  <a:defRPr/>
                </a:pPr>
                <a:endParaRPr lang="en-GB" sz="1617" dirty="0">
                  <a:solidFill>
                    <a:srgbClr val="FF00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44" name="Rettango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7740" y="3616917"/>
                <a:ext cx="3220572" cy="1023550"/>
              </a:xfrm>
              <a:prstGeom prst="rect">
                <a:avLst/>
              </a:prstGeom>
              <a:blipFill>
                <a:blip r:embed="rId7"/>
                <a:stretch>
                  <a:fillRect t="-575"/>
                </a:stretch>
              </a:blipFill>
              <a:ln w="9525" algn="ctr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856445" y="4149671"/>
                <a:ext cx="1539588" cy="31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445" y="4149671"/>
                <a:ext cx="1539588" cy="311752"/>
              </a:xfrm>
              <a:prstGeom prst="rect">
                <a:avLst/>
              </a:prstGeom>
              <a:blipFill>
                <a:blip r:embed="rId8"/>
                <a:stretch>
                  <a:fillRect l="-4762" t="-1961" r="-11905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327384" y="5456914"/>
                <a:ext cx="2549416" cy="35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384" y="5456914"/>
                <a:ext cx="2549416" cy="357342"/>
              </a:xfrm>
              <a:prstGeom prst="rect">
                <a:avLst/>
              </a:prstGeom>
              <a:blipFill>
                <a:blip r:embed="rId9"/>
                <a:stretch>
                  <a:fillRect l="-1675" t="-10169" r="-478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37" y="1645334"/>
            <a:ext cx="2681600" cy="44196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71600" y="6400800"/>
            <a:ext cx="714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F. Renda, F. Boyer, J. Dias and L. Seneviratne. Discrete Cosserat Approach for Multi-Section Soft Manipulators Dynamics.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vol. 34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no. 6, pp. 1518-1533, Dec. 2018..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04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GEOMETRIC INTERPRETATION</a:t>
            </a:r>
          </a:p>
        </p:txBody>
      </p:sp>
      <p:sp>
        <p:nvSpPr>
          <p:cNvPr id="5" name="CasellaDiTesto 114"/>
          <p:cNvSpPr txBox="1">
            <a:spLocks noChangeArrowheads="1"/>
          </p:cNvSpPr>
          <p:nvPr/>
        </p:nvSpPr>
        <p:spPr bwMode="auto">
          <a:xfrm>
            <a:off x="1" y="762002"/>
            <a:ext cx="9144000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Screw-based Geometry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ttangolo 7"/>
          <p:cNvSpPr>
            <a:spLocks noChangeArrowheads="1"/>
          </p:cNvSpPr>
          <p:nvPr/>
        </p:nvSpPr>
        <p:spPr bwMode="auto">
          <a:xfrm>
            <a:off x="76200" y="1219200"/>
            <a:ext cx="75438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Each section is an arc of screw, constant curvature circular arc is a special case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80"/>
              <p:cNvSpPr>
                <a:spLocks noChangeArrowheads="1"/>
              </p:cNvSpPr>
              <p:nvPr/>
            </p:nvSpPr>
            <p:spPr bwMode="auto">
              <a:xfrm>
                <a:off x="267791" y="2611512"/>
                <a:ext cx="3124201" cy="2874888"/>
              </a:xfrm>
              <a:prstGeom prst="rect">
                <a:avLst/>
              </a:prstGeom>
              <a:gradFill rotWithShape="1">
                <a:gsLst>
                  <a:gs pos="0">
                    <a:srgbClr val="A3C4FF"/>
                  </a:gs>
                  <a:gs pos="35001">
                    <a:srgbClr val="BFD5FF"/>
                  </a:gs>
                  <a:gs pos="100000">
                    <a:srgbClr val="E5EEFF"/>
                  </a:gs>
                </a:gsLst>
                <a:lin ang="16200000" scaled="1"/>
              </a:gradFill>
              <a:ln w="3175" algn="ctr">
                <a:solidFill>
                  <a:schemeClr val="accent5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wrap="square" lIns="91439" tIns="45719" rIns="91439" bIns="45719" anchor="ctr" anchorCtr="1">
                <a:spAutoFit/>
              </a:bodyPr>
              <a:lstStyle/>
              <a:p>
                <a:pPr algn="ctr">
                  <a:tabLst>
                    <a:tab pos="63500" algn="l"/>
                  </a:tabLst>
                  <a:defRPr/>
                </a:pPr>
                <a:r>
                  <a:rPr lang="en-GB" sz="1617" b="1" dirty="0">
                    <a:solidFill>
                      <a:srgbClr val="000066"/>
                    </a:solidFill>
                  </a:rPr>
                  <a:t>CONSTANT STRAIN FIELD</a:t>
                </a:r>
              </a:p>
              <a:p>
                <a:pPr lvl="0" algn="ctr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Axis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, pitch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and magnitude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is uniquely determined by 𝝃</a:t>
                </a:r>
                <a:endParaRPr lang="en-GB" sz="2391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  <a:p>
                <a:pPr>
                  <a:defRPr/>
                </a:pPr>
                <a:endParaRPr lang="en-GB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ttango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791" y="2611512"/>
                <a:ext cx="3124201" cy="2874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 algn="ctr">
                <a:solidFill>
                  <a:schemeClr val="accent5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7"/>
          <p:cNvSpPr>
            <a:spLocks noChangeArrowheads="1"/>
          </p:cNvSpPr>
          <p:nvPr/>
        </p:nvSpPr>
        <p:spPr bwMode="auto">
          <a:xfrm>
            <a:off x="242772" y="5669580"/>
            <a:ext cx="799011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66"/>
                </a:solidFill>
              </a:rPr>
              <a:t>Where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92" y="2286000"/>
            <a:ext cx="2764303" cy="3423828"/>
          </a:xfrm>
          <a:prstGeom prst="rect">
            <a:avLst/>
          </a:prstGeom>
        </p:spPr>
      </p:pic>
      <p:sp>
        <p:nvSpPr>
          <p:cNvPr id="16" name="Rettangolo 3"/>
          <p:cNvSpPr/>
          <p:nvPr/>
        </p:nvSpPr>
        <p:spPr>
          <a:xfrm>
            <a:off x="1371600" y="6336268"/>
            <a:ext cx="7114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ea typeface="Tahoma" pitchFamily="34" charset="0"/>
                <a:cs typeface="Tahoma" pitchFamily="34" charset="0"/>
              </a:rPr>
              <a:t>F. Renda, M. Cianchetti, H. Abidi, J. Dias and L. Seneviratne. Screw-Based Modeling of Soft Manipulators with Tendon and Fluidic Actuation. </a:t>
            </a:r>
            <a:r>
              <a:rPr lang="en-US" sz="900" i="1" dirty="0">
                <a:ea typeface="Tahoma" pitchFamily="34" charset="0"/>
                <a:cs typeface="Tahoma" pitchFamily="34" charset="0"/>
              </a:rPr>
              <a:t>ASME Journal of Mechanism and Robotics</a:t>
            </a:r>
            <a:r>
              <a:rPr lang="en-US" sz="900" dirty="0">
                <a:ea typeface="Tahoma" pitchFamily="34" charset="0"/>
                <a:cs typeface="Tahoma" pitchFamily="34" charset="0"/>
              </a:rPr>
              <a:t>, 9(4):041012-041012-8, 2017.</a:t>
            </a:r>
          </a:p>
        </p:txBody>
      </p:sp>
      <p:sp>
        <p:nvSpPr>
          <p:cNvPr id="18" name="Rettangolo 80"/>
          <p:cNvSpPr>
            <a:spLocks noChangeArrowheads="1"/>
          </p:cNvSpPr>
          <p:nvPr/>
        </p:nvSpPr>
        <p:spPr bwMode="auto">
          <a:xfrm>
            <a:off x="749949" y="1643131"/>
            <a:ext cx="2157539" cy="838882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SCREW MOTION</a:t>
            </a:r>
          </a:p>
          <a:p>
            <a:pPr algn="ctr">
              <a:tabLst>
                <a:tab pos="63500" algn="l"/>
              </a:tabLst>
              <a:defRPr/>
            </a:pPr>
            <a:endParaRPr lang="en-GB" sz="1617" b="1" dirty="0">
              <a:solidFill>
                <a:srgbClr val="000066"/>
              </a:solidFill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b="1" dirty="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36991" y="2004860"/>
                <a:ext cx="1215269" cy="320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/>
                        </a:rPr>
                        <m:t>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91" y="2004860"/>
                <a:ext cx="1215269" cy="320729"/>
              </a:xfrm>
              <a:prstGeom prst="rect">
                <a:avLst/>
              </a:prstGeom>
              <a:blipFill>
                <a:blip r:embed="rId8"/>
                <a:stretch>
                  <a:fillRect l="-4020" t="-13462" r="-16583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6969" y="3405638"/>
                <a:ext cx="94647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969" y="3405638"/>
                <a:ext cx="946477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271000" y="4196655"/>
                <a:ext cx="1302280" cy="657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/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i="1">
                          <a:latin typeface="Cambria Math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00" y="4196655"/>
                <a:ext cx="1302280" cy="6571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84523" y="5039267"/>
                <a:ext cx="849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23" y="5039267"/>
                <a:ext cx="849079" cy="276999"/>
              </a:xfrm>
              <a:prstGeom prst="rect">
                <a:avLst/>
              </a:prstGeom>
              <a:blipFill>
                <a:blip r:embed="rId11"/>
                <a:stretch>
                  <a:fillRect l="-2878" r="-503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73" y="1324686"/>
            <a:ext cx="2561189" cy="4466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581614" y="5638800"/>
                <a:ext cx="92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/>
                        </a:rPr>
                        <m:t>s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614" y="5638800"/>
                <a:ext cx="92358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7"/>
          <p:cNvSpPr>
            <a:spLocks noChangeArrowheads="1"/>
          </p:cNvSpPr>
          <p:nvPr/>
        </p:nvSpPr>
        <p:spPr bwMode="auto">
          <a:xfrm>
            <a:off x="2138104" y="5654190"/>
            <a:ext cx="528896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66"/>
                </a:solidFill>
              </a:rPr>
              <a:t>and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50265" y="5715000"/>
                <a:ext cx="1007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65" y="5715000"/>
                <a:ext cx="1007135" cy="276999"/>
              </a:xfrm>
              <a:prstGeom prst="rect">
                <a:avLst/>
              </a:prstGeom>
              <a:blipFill>
                <a:blip r:embed="rId14"/>
                <a:stretch>
                  <a:fillRect l="-4819" t="-2222" r="-542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86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FROM CONTINUUM TO DISCRETE COSSERAT</a:t>
            </a:r>
            <a:r>
              <a:rPr lang="en-GB" altLang="en-US" sz="2812" dirty="0">
                <a:solidFill>
                  <a:srgbClr val="002060"/>
                </a:solidFill>
              </a:rPr>
              <a:t/>
            </a:r>
            <a:br>
              <a:rPr lang="en-GB" altLang="en-US" sz="2812" dirty="0">
                <a:solidFill>
                  <a:srgbClr val="002060"/>
                </a:solidFill>
              </a:rPr>
            </a:br>
            <a:r>
              <a:rPr lang="en-GB" altLang="en-US" sz="1800" dirty="0">
                <a:solidFill>
                  <a:srgbClr val="002060"/>
                </a:solidFill>
              </a:rPr>
              <a:t>the Constant Strain Approach</a:t>
            </a:r>
            <a:endParaRPr lang="en-GB" altLang="en-US" sz="3600" dirty="0">
              <a:solidFill>
                <a:srgbClr val="002060"/>
              </a:solidFill>
            </a:endParaRPr>
          </a:p>
        </p:txBody>
      </p:sp>
      <p:sp>
        <p:nvSpPr>
          <p:cNvPr id="4" name="CasellaDiTesto 114"/>
          <p:cNvSpPr txBox="1">
            <a:spLocks noChangeArrowheads="1"/>
          </p:cNvSpPr>
          <p:nvPr/>
        </p:nvSpPr>
        <p:spPr bwMode="auto">
          <a:xfrm>
            <a:off x="1" y="914402"/>
            <a:ext cx="9144000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Differential Kinematics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Rettangolo 80"/>
          <p:cNvSpPr>
            <a:spLocks noChangeArrowheads="1"/>
          </p:cNvSpPr>
          <p:nvPr/>
        </p:nvSpPr>
        <p:spPr bwMode="auto">
          <a:xfrm>
            <a:off x="65198" y="1905001"/>
            <a:ext cx="3137627" cy="1142618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 algn="ctr"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DIFFERENTIAL KINEMATICS</a:t>
            </a:r>
          </a:p>
          <a:p>
            <a:pPr lvl="0" algn="ctr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continuous strain field</a:t>
            </a: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397484" y="2292380"/>
            <a:ext cx="522659" cy="367715"/>
            <a:chOff x="3657600" y="3238413"/>
            <a:chExt cx="358294" cy="336388"/>
          </a:xfrm>
        </p:grpSpPr>
        <p:sp>
          <p:nvSpPr>
            <p:cNvPr id="51" name="Flowchart: Connector 50"/>
            <p:cNvSpPr/>
            <p:nvPr/>
          </p:nvSpPr>
          <p:spPr bwMode="auto">
            <a:xfrm>
              <a:off x="3657600" y="3238413"/>
              <a:ext cx="358294" cy="336388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200" baseline="-25000" dirty="0">
                <a:latin typeface="Arial" pitchFamily="34" charset="0"/>
                <a:ea typeface="MS PGothic" pitchFamily="34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077" y="3265274"/>
                  <a:ext cx="128339" cy="29545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16129" t="-158491" r="-248387" b="-2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ttangolo 80"/>
          <p:cNvSpPr>
            <a:spLocks noChangeArrowheads="1"/>
          </p:cNvSpPr>
          <p:nvPr/>
        </p:nvSpPr>
        <p:spPr bwMode="auto">
          <a:xfrm>
            <a:off x="4114802" y="1905000"/>
            <a:ext cx="2861681" cy="1142618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lIns="91439" tIns="45719" rIns="91439" bIns="45719" anchor="ctr" anchorCtr="1">
            <a:spAutoFit/>
          </a:bodyPr>
          <a:lstStyle/>
          <a:p>
            <a:pPr>
              <a:tabLst>
                <a:tab pos="63500" algn="l"/>
              </a:tabLst>
              <a:defRPr/>
            </a:pPr>
            <a:r>
              <a:rPr lang="en-GB" sz="1617" b="1" dirty="0">
                <a:solidFill>
                  <a:srgbClr val="000066"/>
                </a:solidFill>
              </a:rPr>
              <a:t>DIFFERENTIAL MAP</a:t>
            </a:r>
          </a:p>
          <a:p>
            <a:pPr lvl="0">
              <a:defRPr/>
            </a:pPr>
            <a:r>
              <a:rPr lang="en-GB" sz="1200" dirty="0">
                <a:solidFill>
                  <a:srgbClr val="000000"/>
                </a:solidFill>
                <a:latin typeface="Arial" charset="0"/>
              </a:rPr>
              <a:t>        constant strain field</a:t>
            </a:r>
            <a:endParaRPr lang="en-GB" sz="1200" i="1" dirty="0">
              <a:solidFill>
                <a:srgbClr val="000000"/>
              </a:solidFill>
              <a:latin typeface="Arial" charset="0"/>
            </a:endParaRPr>
          </a:p>
          <a:p>
            <a:pPr algn="ctr">
              <a:tabLst>
                <a:tab pos="63500" algn="l"/>
              </a:tabLst>
              <a:defRPr/>
            </a:pPr>
            <a:endParaRPr lang="en-GB" sz="1617" dirty="0">
              <a:solidFill>
                <a:srgbClr val="000066"/>
              </a:solidFill>
            </a:endParaRPr>
          </a:p>
          <a:p>
            <a:pPr>
              <a:defRPr/>
            </a:pPr>
            <a:endParaRPr lang="en-GB" sz="2391" b="1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/>
          <p:cNvCxnSpPr>
            <a:stCxn id="49" idx="3"/>
            <a:endCxn id="51" idx="2"/>
          </p:cNvCxnSpPr>
          <p:nvPr/>
        </p:nvCxnSpPr>
        <p:spPr bwMode="auto">
          <a:xfrm flipV="1">
            <a:off x="3202825" y="2476236"/>
            <a:ext cx="194659" cy="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>
            <a:stCxn id="51" idx="6"/>
            <a:endCxn id="53" idx="1"/>
          </p:cNvCxnSpPr>
          <p:nvPr/>
        </p:nvCxnSpPr>
        <p:spPr bwMode="auto">
          <a:xfrm>
            <a:off x="3920143" y="2476238"/>
            <a:ext cx="194659" cy="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1990" y="2534556"/>
                <a:ext cx="3050835" cy="354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90" y="2534556"/>
                <a:ext cx="3050835" cy="354392"/>
              </a:xfrm>
              <a:prstGeom prst="rect">
                <a:avLst/>
              </a:prstGeom>
              <a:blipFill>
                <a:blip r:embed="rId4"/>
                <a:stretch>
                  <a:fillRect l="-1200" t="-10345" r="-2200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114802" y="2534556"/>
                <a:ext cx="2861681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2" y="2534556"/>
                <a:ext cx="2861681" cy="365100"/>
              </a:xfrm>
              <a:prstGeom prst="rect">
                <a:avLst/>
              </a:prstGeom>
              <a:blipFill>
                <a:blip r:embed="rId5"/>
                <a:stretch>
                  <a:fillRect l="-426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ttangolo 80"/>
          <p:cNvSpPr>
            <a:spLocks noChangeArrowheads="1"/>
          </p:cNvSpPr>
          <p:nvPr/>
        </p:nvSpPr>
        <p:spPr bwMode="auto">
          <a:xfrm>
            <a:off x="1828800" y="3124200"/>
            <a:ext cx="3568988" cy="1521250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 algn="ctr">
              <a:defRPr/>
            </a:pPr>
            <a:r>
              <a:rPr lang="en-GB" sz="1617" b="1" dirty="0">
                <a:solidFill>
                  <a:srgbClr val="000066"/>
                </a:solidFill>
              </a:rPr>
              <a:t>TANGENT OPERATOR OF THE EXPONENTIAL MAP</a:t>
            </a:r>
            <a:endParaRPr lang="en-GB" sz="1617" dirty="0">
              <a:solidFill>
                <a:srgbClr val="000066"/>
              </a:solidFill>
            </a:endParaRPr>
          </a:p>
          <a:p>
            <a:pPr algn="ctr">
              <a:defRPr/>
            </a:pPr>
            <a:r>
              <a:rPr lang="en-GB" sz="1200" dirty="0">
                <a:latin typeface="Arial" charset="0"/>
              </a:rPr>
              <a:t>From time derivative of strain twist to velocity twist</a:t>
            </a: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730788" y="3946568"/>
                <a:ext cx="2218108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788" y="3946568"/>
                <a:ext cx="2218108" cy="622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ttangolo 80"/>
          <p:cNvSpPr>
            <a:spLocks noChangeArrowheads="1"/>
          </p:cNvSpPr>
          <p:nvPr/>
        </p:nvSpPr>
        <p:spPr bwMode="auto">
          <a:xfrm>
            <a:off x="906201" y="4715134"/>
            <a:ext cx="5383653" cy="1457066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en-GB" sz="1617" b="1" dirty="0">
                <a:solidFill>
                  <a:srgbClr val="000066"/>
                </a:solidFill>
              </a:rPr>
              <a:t>GEOMETRIC JACOBIAN</a:t>
            </a:r>
          </a:p>
          <a:p>
            <a:pPr>
              <a:defRPr/>
            </a:pPr>
            <a:r>
              <a:rPr lang="en-GB" sz="1200" dirty="0">
                <a:latin typeface="Arial" charset="0"/>
              </a:rPr>
              <a:t>Soft robotics geometric Jacobian</a:t>
            </a:r>
          </a:p>
          <a:p>
            <a:pPr>
              <a:defRPr/>
            </a:pPr>
            <a:endParaRPr lang="en-GB" sz="1200" dirty="0"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906201" y="5228721"/>
                <a:ext cx="5383653" cy="788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Pre>
                            <m:sPre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sPr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01" y="5228721"/>
                <a:ext cx="5383653" cy="7887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2" y="2037611"/>
            <a:ext cx="2385763" cy="4151940"/>
          </a:xfrm>
          <a:prstGeom prst="rect">
            <a:avLst/>
          </a:prstGeom>
        </p:spPr>
      </p:pic>
      <p:sp>
        <p:nvSpPr>
          <p:cNvPr id="19" name="Rettangolo 7"/>
          <p:cNvSpPr>
            <a:spLocks noChangeArrowheads="1"/>
          </p:cNvSpPr>
          <p:nvPr/>
        </p:nvSpPr>
        <p:spPr bwMode="auto">
          <a:xfrm>
            <a:off x="76201" y="1295402"/>
            <a:ext cx="901516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Under the constant strain assumption, we can analytically integrate the velocity-strain relation, which yields to a soft robotics geometric Jacobian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1371600" y="6400800"/>
            <a:ext cx="714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F. Renda, F. Boyer, J. Dias and L. Seneviratne. Discrete Cosserat Approach for Multi-Section Soft Manipulators Dynamics.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vol. 34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no. 6, pp. 1518-1533, Dec. 2018..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38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>
            <a:spLocks noGrp="1"/>
          </p:cNvSpPr>
          <p:nvPr>
            <p:ph type="title"/>
          </p:nvPr>
        </p:nvSpPr>
        <p:spPr bwMode="auto">
          <a:xfrm>
            <a:off x="0" y="138410"/>
            <a:ext cx="9144000" cy="57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z="2800" dirty="0">
                <a:solidFill>
                  <a:srgbClr val="002060"/>
                </a:solidFill>
              </a:rPr>
              <a:t>FROM CONTINUUM TO DISCRETE COSSERAT</a:t>
            </a:r>
            <a:r>
              <a:rPr lang="en-GB" altLang="en-US" sz="2812" dirty="0">
                <a:solidFill>
                  <a:srgbClr val="002060"/>
                </a:solidFill>
              </a:rPr>
              <a:t/>
            </a:r>
            <a:br>
              <a:rPr lang="en-GB" altLang="en-US" sz="2812" dirty="0">
                <a:solidFill>
                  <a:srgbClr val="002060"/>
                </a:solidFill>
              </a:rPr>
            </a:br>
            <a:r>
              <a:rPr lang="en-GB" altLang="en-US" sz="1800" dirty="0">
                <a:solidFill>
                  <a:srgbClr val="002060"/>
                </a:solidFill>
              </a:rPr>
              <a:t>the Constant Strain Approach</a:t>
            </a:r>
            <a:endParaRPr lang="en-GB" altLang="en-US" sz="3600" dirty="0">
              <a:solidFill>
                <a:srgbClr val="002060"/>
              </a:solidFill>
            </a:endParaRPr>
          </a:p>
        </p:txBody>
      </p:sp>
      <p:sp>
        <p:nvSpPr>
          <p:cNvPr id="4" name="CasellaDiTesto 114"/>
          <p:cNvSpPr txBox="1">
            <a:spLocks noChangeArrowheads="1"/>
          </p:cNvSpPr>
          <p:nvPr/>
        </p:nvSpPr>
        <p:spPr bwMode="auto">
          <a:xfrm>
            <a:off x="1" y="914402"/>
            <a:ext cx="9144000" cy="3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algn="ctr">
              <a:defRPr/>
            </a:pPr>
            <a:r>
              <a:rPr lang="en-US" sz="1969" b="1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Differential Kinematics</a:t>
            </a:r>
            <a:endParaRPr lang="en-GB" sz="1969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63" name="Rettangolo 80"/>
          <p:cNvSpPr>
            <a:spLocks noChangeArrowheads="1"/>
          </p:cNvSpPr>
          <p:nvPr/>
        </p:nvSpPr>
        <p:spPr bwMode="auto">
          <a:xfrm>
            <a:off x="184420" y="2363583"/>
            <a:ext cx="8775159" cy="3199017"/>
          </a:xfrm>
          <a:prstGeom prst="rect">
            <a:avLst/>
          </a:prstGeom>
          <a:gradFill rotWithShape="1">
            <a:gsLst>
              <a:gs pos="0">
                <a:srgbClr val="A3C4FF"/>
              </a:gs>
              <a:gs pos="35001">
                <a:srgbClr val="BFD5FF"/>
              </a:gs>
              <a:gs pos="100000">
                <a:srgbClr val="E5EEFF"/>
              </a:gs>
            </a:gsLst>
            <a:lin ang="16200000" scaled="1"/>
          </a:gradFill>
          <a:ln w="9525" algn="ctr">
            <a:solidFill>
              <a:srgbClr val="4A7EB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 anchorCtr="1">
            <a:spAutoFit/>
          </a:bodyPr>
          <a:lstStyle/>
          <a:p>
            <a:pPr>
              <a:defRPr/>
            </a:pPr>
            <a:r>
              <a:rPr lang="en-GB" sz="1617" b="1" dirty="0">
                <a:solidFill>
                  <a:srgbClr val="000066"/>
                </a:solidFill>
              </a:rPr>
              <a:t>GEOMETRIC JACOBIAN</a:t>
            </a:r>
          </a:p>
          <a:p>
            <a:pPr>
              <a:defRPr/>
            </a:pPr>
            <a:r>
              <a:rPr lang="en-GB" sz="1200" dirty="0">
                <a:latin typeface="Arial" charset="0"/>
              </a:rPr>
              <a:t>Soft robotics geometric Jacobian</a:t>
            </a:r>
          </a:p>
          <a:p>
            <a:pPr>
              <a:defRPr/>
            </a:pPr>
            <a:endParaRPr lang="en-GB" sz="1200" dirty="0"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 smtClean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  <a:p>
            <a:pPr>
              <a:defRPr/>
            </a:pPr>
            <a:endParaRPr lang="en-GB" sz="1617" dirty="0">
              <a:solidFill>
                <a:srgbClr val="FF0000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184420" y="3304604"/>
                <a:ext cx="8805424" cy="2130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/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𝐴𝑑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pPr/>
                <a:endParaRPr lang="en-US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0" y="3304604"/>
                <a:ext cx="8805424" cy="2130135"/>
              </a:xfrm>
              <a:prstGeom prst="rect">
                <a:avLst/>
              </a:prstGeom>
              <a:blipFill>
                <a:blip r:embed="rId3"/>
                <a:stretch>
                  <a:fillRect b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7"/>
          <p:cNvSpPr>
            <a:spLocks noChangeArrowheads="1"/>
          </p:cNvSpPr>
          <p:nvPr/>
        </p:nvSpPr>
        <p:spPr bwMode="auto">
          <a:xfrm>
            <a:off x="76201" y="1295402"/>
            <a:ext cx="9015163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66"/>
                </a:solidFill>
              </a:rPr>
              <a:t>Under the constant strain assumption, we can analytically integrate the velocity-strain relation, which yields to a soft robotics geometric Jacobian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1371600" y="6400800"/>
            <a:ext cx="7143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fontAlgn="base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F. Renda, F. Boyer, J. Dias and L. Seneviratne. Discrete Cosserat Approach for Multi-Section Soft Manipulators Dynamics. </a:t>
            </a:r>
            <a:r>
              <a:rPr lang="en-US" sz="9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Robotics, IEEE Transactions on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vol. 34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, no. 6, pp. 1518-1533, Dec. 2018..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1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RRI_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EDC"/>
      </a:accent1>
      <a:accent2>
        <a:srgbClr val="F42924"/>
      </a:accent2>
      <a:accent3>
        <a:srgbClr val="FFFFFF"/>
      </a:accent3>
      <a:accent4>
        <a:srgbClr val="000000"/>
      </a:accent4>
      <a:accent5>
        <a:srgbClr val="AACCEB"/>
      </a:accent5>
      <a:accent6>
        <a:srgbClr val="DD2420"/>
      </a:accent6>
      <a:hlink>
        <a:srgbClr val="FFB92A"/>
      </a:hlink>
      <a:folHlink>
        <a:srgbClr val="50BB4A"/>
      </a:folHlink>
    </a:clrScheme>
    <a:fontScheme name="KUSTAR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KUSTA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USTA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USTA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USTA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USTA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USTA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STA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STA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STA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STA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STA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USTA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Khalifa_Theme_New</Template>
  <TotalTime>8773</TotalTime>
  <Words>2383</Words>
  <Application>Microsoft Office PowerPoint</Application>
  <PresentationFormat>On-screen Show (4:3)</PresentationFormat>
  <Paragraphs>709</Paragraphs>
  <Slides>30</Slides>
  <Notes>12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MS PGothic</vt:lpstr>
      <vt:lpstr>Arial</vt:lpstr>
      <vt:lpstr>Calibri</vt:lpstr>
      <vt:lpstr>Cambria Math</vt:lpstr>
      <vt:lpstr>Courier New</vt:lpstr>
      <vt:lpstr>Tahoma</vt:lpstr>
      <vt:lpstr>Wingdings</vt:lpstr>
      <vt:lpstr>KRRI_theme</vt:lpstr>
      <vt:lpstr>Screw Theory as a Unified Approach for Rigid, Soft Articulated and Soft Continuum Robots</vt:lpstr>
      <vt:lpstr>PowerPoint Presentation</vt:lpstr>
      <vt:lpstr>PowerPoint Presentation</vt:lpstr>
      <vt:lpstr>PowerPoint Presentation</vt:lpstr>
      <vt:lpstr>CONTINUOUS COSSERAT ROD</vt:lpstr>
      <vt:lpstr>FROM CONTINUUM TO DISCRETE COSSERAT the Constant Strain Approach</vt:lpstr>
      <vt:lpstr>GEOMETRIC INTERPRETATION</vt:lpstr>
      <vt:lpstr>FROM CONTINUUM TO DISCRETE COSSERAT the Constant Strain Approach</vt:lpstr>
      <vt:lpstr>FROM CONTINUUM TO DISCRETE COSSERAT the Constant Strain Approach</vt:lpstr>
      <vt:lpstr>FROM CONTINUUM TO DISCRETE COSSERAT the Constant Strain Approach</vt:lpstr>
      <vt:lpstr>PowerPoint Presentation</vt:lpstr>
      <vt:lpstr>BROCKETT’S PRODUCT OF EXPONENTIALS FORMULA</vt:lpstr>
      <vt:lpstr>RIGID-LINK ROBOTS GEOMETRIC JACOBIAN</vt:lpstr>
      <vt:lpstr>RIGID-LINK ROBOT DYNAMICS</vt:lpstr>
      <vt:lpstr>PowerPoint Presentation</vt:lpstr>
      <vt:lpstr>EXTENDED JOINT KINEMATICS TABLE FOR SOFT-RIGID ROBOTS</vt:lpstr>
      <vt:lpstr>ILLUSTRATIVE EXAMPLE: LOPHOTRICUS</vt:lpstr>
      <vt:lpstr>ILLUSTRATIVE EXAMPLE: LOPHOTRICUS STRAIGHT MOTION</vt:lpstr>
      <vt:lpstr>ILLUSTRATIVE EXAMPLE: LOPHOTRICUS SINK MOTION</vt:lpstr>
      <vt:lpstr>SELF-PROPULSION RESULTS (I)</vt:lpstr>
      <vt:lpstr>OCTOPUS ARM MANIPULATOR</vt:lpstr>
      <vt:lpstr>OCTOPUS ARM EXPERIMENTAL RESULTS</vt:lpstr>
      <vt:lpstr>STIFF-FLOP MANIPULATOR</vt:lpstr>
      <vt:lpstr>RECURSIVE NEWTON-EULER ALGHORITHM the floating-base inverse dynamics problem</vt:lpstr>
      <vt:lpstr>RECURSIVE NEWTON-EULER ALGHORITHM the floating-base forward dynamics problem</vt:lpstr>
      <vt:lpstr>COMPLIANT GRIPPER </vt:lpstr>
      <vt:lpstr>CLOSED-CHAIN COMPLIANT GRIPPER (I) </vt:lpstr>
      <vt:lpstr>CLOSED-CHAIN COMPLIANT GRIPPER (II)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michael.fritschi</dc:creator>
  <cp:lastModifiedBy>Federico Renda</cp:lastModifiedBy>
  <cp:revision>717</cp:revision>
  <dcterms:created xsi:type="dcterms:W3CDTF">2013-02-10T06:54:33Z</dcterms:created>
  <dcterms:modified xsi:type="dcterms:W3CDTF">2019-06-02T15:33:52Z</dcterms:modified>
</cp:coreProperties>
</file>